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7" r:id="rId2"/>
    <p:sldId id="301" r:id="rId3"/>
    <p:sldId id="290" r:id="rId4"/>
    <p:sldId id="281" r:id="rId5"/>
    <p:sldId id="282" r:id="rId6"/>
    <p:sldId id="284" r:id="rId7"/>
    <p:sldId id="313" r:id="rId8"/>
    <p:sldId id="314" r:id="rId9"/>
    <p:sldId id="316" r:id="rId10"/>
    <p:sldId id="318" r:id="rId11"/>
    <p:sldId id="321" r:id="rId12"/>
    <p:sldId id="319" r:id="rId13"/>
    <p:sldId id="320" r:id="rId14"/>
    <p:sldId id="322" r:id="rId15"/>
    <p:sldId id="326" r:id="rId16"/>
    <p:sldId id="325" r:id="rId17"/>
    <p:sldId id="292" r:id="rId18"/>
    <p:sldId id="294" r:id="rId19"/>
    <p:sldId id="295" r:id="rId20"/>
    <p:sldId id="297" r:id="rId21"/>
    <p:sldId id="327" r:id="rId22"/>
    <p:sldId id="339" r:id="rId23"/>
    <p:sldId id="343" r:id="rId24"/>
    <p:sldId id="346" r:id="rId25"/>
    <p:sldId id="345" r:id="rId26"/>
    <p:sldId id="349" r:id="rId27"/>
    <p:sldId id="340" r:id="rId28"/>
    <p:sldId id="351" r:id="rId29"/>
    <p:sldId id="341" r:id="rId30"/>
    <p:sldId id="354" r:id="rId31"/>
    <p:sldId id="296" r:id="rId32"/>
    <p:sldId id="352" r:id="rId33"/>
    <p:sldId id="353" r:id="rId34"/>
    <p:sldId id="310" r:id="rId35"/>
    <p:sldId id="324" r:id="rId36"/>
    <p:sldId id="329" r:id="rId37"/>
    <p:sldId id="330" r:id="rId38"/>
    <p:sldId id="331" r:id="rId39"/>
    <p:sldId id="328" r:id="rId40"/>
    <p:sldId id="334" r:id="rId41"/>
    <p:sldId id="336" r:id="rId42"/>
    <p:sldId id="337" r:id="rId43"/>
    <p:sldId id="338" r:id="rId44"/>
    <p:sldId id="311" r:id="rId45"/>
    <p:sldId id="344" r:id="rId4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A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4BF6CF-65CF-4B1C-A3E1-381076A514A5}" v="3358" dt="2020-09-14T23:10:18.614"/>
    <p1510:client id="{D990BC1A-11ED-41ED-A169-33742DAF8E69}" v="346" dt="2020-11-09T03:50:23.5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48" y="108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A8D02-4E65-4CCD-8312-4AB164C6C77D}" type="datetimeFigureOut">
              <a:rPr lang="en-US"/>
              <a:t>11/9/2020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19DBA-4540-49B3-8FA9-6259387ECF9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755D9-D361-47B8-9652-3B4EA9776CE5}" type="datetimeFigureOut">
              <a:rPr lang="en-US"/>
              <a:t>11/9/2020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36274-F2B9-4C45-BBB4-0EDF4CD651A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23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5121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2669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5039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0357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20 minutes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36274-F2B9-4C45-BBB4-0EDF4CD651A7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195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>
            <a:extLst>
              <a:ext uri="{FF2B5EF4-FFF2-40B4-BE49-F238E27FC236}">
                <a16:creationId xmlns:a16="http://schemas.microsoft.com/office/drawing/2014/main" id="{0127C862-6A23-48CA-A4BA-5507E8D3FEC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58CBFAB-8927-46FD-9246-167B73C735B5}" type="slidenum">
              <a:rPr lang="en-GB" altLang="fr-FR"/>
              <a:pPr/>
              <a:t>40</a:t>
            </a:fld>
            <a:endParaRPr lang="en-GB" altLang="fr-FR"/>
          </a:p>
        </p:txBody>
      </p:sp>
      <p:sp>
        <p:nvSpPr>
          <p:cNvPr id="116737" name="Text Box 1">
            <a:extLst>
              <a:ext uri="{FF2B5EF4-FFF2-40B4-BE49-F238E27FC236}">
                <a16:creationId xmlns:a16="http://schemas.microsoft.com/office/drawing/2014/main" id="{7D64DCC5-04A5-44EC-AA9B-963B8B850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4D575514-51DF-4C3B-98C5-F653155B92ED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4438" cy="41116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953000"/>
            <a:ext cx="8229600" cy="1066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11/9/2020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68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Sixth level</a:t>
            </a:r>
          </a:p>
          <a:p>
            <a:pPr lvl="6"/>
            <a:r>
              <a:t>Seventh level</a:t>
            </a:r>
          </a:p>
          <a:p>
            <a:pPr lvl="7"/>
            <a:r>
              <a:t>Eighth level</a:t>
            </a:r>
          </a:p>
          <a:p>
            <a:pPr lvl="8"/>
            <a:r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11/9/2020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Sixth level</a:t>
            </a:r>
          </a:p>
          <a:p>
            <a:pPr lvl="6"/>
            <a:r>
              <a:t>Seventh level</a:t>
            </a:r>
          </a:p>
          <a:p>
            <a:pPr lvl="7"/>
            <a:r>
              <a:t>Eighth level</a:t>
            </a:r>
          </a:p>
          <a:p>
            <a:pPr lvl="8"/>
            <a:r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11/9/2020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Sixth level</a:t>
            </a:r>
          </a:p>
          <a:p>
            <a:pPr lvl="6"/>
            <a:r>
              <a:t>Seventh level</a:t>
            </a:r>
          </a:p>
          <a:p>
            <a:pPr lvl="7"/>
            <a:r>
              <a:t>Eighth level</a:t>
            </a:r>
          </a:p>
          <a:p>
            <a:pPr lvl="8"/>
            <a:r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11/9/2020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94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514601"/>
            <a:ext cx="9144000" cy="2819400"/>
          </a:xfrm>
        </p:spPr>
        <p:txBody>
          <a:bodyPr anchor="b">
            <a:noAutofit/>
          </a:bodyPr>
          <a:lstStyle>
            <a:lvl1pPr algn="l">
              <a:defRPr sz="6600" b="0" i="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990600"/>
            <a:ext cx="8229600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11/9/2020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699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828800"/>
            <a:ext cx="4645152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Sixth level</a:t>
            </a:r>
          </a:p>
          <a:p>
            <a:pPr lvl="6"/>
            <a:r>
              <a:t>Seventh level</a:t>
            </a:r>
          </a:p>
          <a:p>
            <a:pPr lvl="7"/>
            <a:r>
              <a:t>Eighth level</a:t>
            </a:r>
          </a:p>
          <a:p>
            <a:pPr lvl="8"/>
            <a:r>
              <a:t>Ninth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Sixth level</a:t>
            </a:r>
          </a:p>
          <a:p>
            <a:pPr lvl="6"/>
            <a:r>
              <a:t>Seventh level</a:t>
            </a:r>
          </a:p>
          <a:p>
            <a:pPr lvl="7"/>
            <a:r>
              <a:t>Eighth level</a:t>
            </a:r>
          </a:p>
          <a:p>
            <a:pPr lvl="8"/>
            <a:r>
              <a:t>Ninth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11/9/2020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9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Sixth level</a:t>
            </a:r>
          </a:p>
          <a:p>
            <a:pPr lvl="6"/>
            <a:r>
              <a:t>Seventh level</a:t>
            </a:r>
          </a:p>
          <a:p>
            <a:pPr lvl="7"/>
            <a:r>
              <a:t>Eighth level</a:t>
            </a:r>
          </a:p>
          <a:p>
            <a:pPr lvl="8"/>
            <a:r>
              <a:t>Ninth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8462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8462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Sixth level</a:t>
            </a:r>
          </a:p>
          <a:p>
            <a:pPr lvl="6"/>
            <a:r>
              <a:t>Seventh level</a:t>
            </a:r>
          </a:p>
          <a:p>
            <a:pPr lvl="7"/>
            <a:r>
              <a:t>Eighth level</a:t>
            </a:r>
          </a:p>
          <a:p>
            <a:pPr lvl="8"/>
            <a:r>
              <a:t>Ninth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11/9/2020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123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11/9/2020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7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11/9/2020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20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1" cy="518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Sixth level</a:t>
            </a:r>
          </a:p>
          <a:p>
            <a:pPr lvl="6"/>
            <a:r>
              <a:t>Seventh level</a:t>
            </a:r>
          </a:p>
          <a:p>
            <a:pPr lvl="7"/>
            <a:r>
              <a:t>Eighth level</a:t>
            </a:r>
          </a:p>
          <a:p>
            <a:pPr lvl="8"/>
            <a:r>
              <a:t>Ninth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pPr/>
              <a:t>11/9/2020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82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458787"/>
            <a:ext cx="6626225" cy="5938837"/>
          </a:xfrm>
          <a:prstGeom prst="rect">
            <a:avLst/>
          </a:prstGeom>
          <a:noFill/>
          <a:ln>
            <a:noFill/>
          </a:ln>
          <a:effectLst>
            <a:outerShdw blurRad="292100" algn="ctr" rotWithShape="0">
              <a:prstClr val="black">
                <a:alpha val="3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4812" y="836610"/>
            <a:ext cx="5867401" cy="518319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46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Sixth level</a:t>
            </a:r>
          </a:p>
          <a:p>
            <a:pPr lvl="6"/>
            <a:r>
              <a:t>Seventh level</a:t>
            </a:r>
          </a:p>
          <a:p>
            <a:pPr lvl="7"/>
            <a:r>
              <a:t>Eighth level</a:t>
            </a:r>
          </a:p>
          <a:p>
            <a:pPr lvl="8"/>
            <a:r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09012" y="61722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3829175-527E-46A3-863C-1BB1F163B849}" type="datetimeFigureOut">
              <a:rPr lang="en-US"/>
              <a:pPr/>
              <a:t>11/9/2020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60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0.jpe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50.jpe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53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5.png"/><Relationship Id="rId10" Type="http://schemas.openxmlformats.org/officeDocument/2006/relationships/image" Target="../media/image49.jpeg"/><Relationship Id="rId4" Type="http://schemas.openxmlformats.org/officeDocument/2006/relationships/image" Target="../media/image50.jpeg"/><Relationship Id="rId9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7.png"/><Relationship Id="rId7" Type="http://schemas.openxmlformats.org/officeDocument/2006/relationships/image" Target="../media/image62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50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50.jpeg"/><Relationship Id="rId4" Type="http://schemas.openxmlformats.org/officeDocument/2006/relationships/image" Target="../media/image6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19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69.jpeg"/><Relationship Id="rId4" Type="http://schemas.openxmlformats.org/officeDocument/2006/relationships/image" Target="../media/image2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Heart_(symbol)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art_(symbol)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50.jpeg"/><Relationship Id="rId7" Type="http://schemas.openxmlformats.org/officeDocument/2006/relationships/image" Target="../media/image8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163" y="2438400"/>
            <a:ext cx="9144000" cy="35052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Quantum oddities: The revenge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4163" y="6172200"/>
            <a:ext cx="8229600" cy="1066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Ambroise LAFONT</a:t>
            </a:r>
          </a:p>
        </p:txBody>
      </p:sp>
    </p:spTree>
    <p:extLst>
      <p:ext uri="{BB962C8B-B14F-4D97-AF65-F5344CB8AC3E}">
        <p14:creationId xmlns:p14="http://schemas.microsoft.com/office/powerpoint/2010/main" val="4565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14DA45-6D9B-4ED8-8447-36AD9611C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545" y="-424410"/>
            <a:ext cx="9601200" cy="1143000"/>
          </a:xfrm>
        </p:spPr>
        <p:txBody>
          <a:bodyPr/>
          <a:lstStyle/>
          <a:p>
            <a:pPr algn="ctr"/>
            <a:r>
              <a:rPr lang="fr-FR" err="1"/>
              <a:t>Overview</a:t>
            </a:r>
            <a:r>
              <a:rPr lang="fr-FR"/>
              <a:t> of the proof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554D9A9-488C-4592-B44E-095DA288C33A}"/>
              </a:ext>
            </a:extLst>
          </p:cNvPr>
          <p:cNvGrpSpPr/>
          <p:nvPr/>
        </p:nvGrpSpPr>
        <p:grpSpPr>
          <a:xfrm>
            <a:off x="931620" y="1599991"/>
            <a:ext cx="4366272" cy="4894527"/>
            <a:chOff x="3721260" y="1236350"/>
            <a:chExt cx="4366272" cy="4894527"/>
          </a:xfrm>
        </p:grpSpPr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1F0DC146-8347-4FE8-B580-8C4AC64D91C7}"/>
                </a:ext>
              </a:extLst>
            </p:cNvPr>
            <p:cNvSpPr txBox="1"/>
            <p:nvPr/>
          </p:nvSpPr>
          <p:spPr>
            <a:xfrm>
              <a:off x="4771082" y="1236350"/>
              <a:ext cx="168394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MV Boli"/>
                  <a:cs typeface="MV Boli"/>
                </a:rPr>
                <a:t>Alice’s switch</a:t>
              </a:r>
            </a:p>
            <a:p>
              <a:pPr algn="ctr"/>
              <a:r>
                <a:rPr lang="en-US">
                  <a:latin typeface="MV Boli"/>
                  <a:cs typeface="MV Boli"/>
                </a:rPr>
                <a:t>&amp; light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5D66AC7-2E65-4127-A870-D1D7A4069723}"/>
                </a:ext>
              </a:extLst>
            </p:cNvPr>
            <p:cNvSpPr txBox="1"/>
            <p:nvPr/>
          </p:nvSpPr>
          <p:spPr>
            <a:xfrm>
              <a:off x="3721260" y="2175996"/>
              <a:ext cx="1055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Round 1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EDD2D9D-0646-4921-BBC8-381B233DA507}"/>
                </a:ext>
              </a:extLst>
            </p:cNvPr>
            <p:cNvSpPr txBox="1"/>
            <p:nvPr/>
          </p:nvSpPr>
          <p:spPr>
            <a:xfrm>
              <a:off x="6401857" y="1244247"/>
              <a:ext cx="168394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MV Boli"/>
                  <a:cs typeface="MV Boli"/>
                </a:rPr>
                <a:t>Bob’s switch</a:t>
              </a:r>
            </a:p>
            <a:p>
              <a:pPr algn="ctr"/>
              <a:r>
                <a:rPr lang="en-US">
                  <a:latin typeface="MV Boli"/>
                  <a:cs typeface="MV Boli"/>
                </a:rPr>
                <a:t>&amp; light</a:t>
              </a:r>
            </a:p>
          </p:txBody>
        </p:sp>
        <p:pic>
          <p:nvPicPr>
            <p:cNvPr id="9" name="Image 8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1A29DB35-83C4-44CD-AD02-AFBECDA4D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317988" y="1784610"/>
              <a:ext cx="769544" cy="1137687"/>
            </a:xfrm>
            <a:prstGeom prst="rect">
              <a:avLst/>
            </a:prstGeom>
          </p:spPr>
        </p:pic>
        <p:pic>
          <p:nvPicPr>
            <p:cNvPr id="10" name="Image 9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25624492-A9A9-4C3E-82A0-A02EE7196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5371815" y="1657219"/>
              <a:ext cx="769544" cy="1137687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116A4FB-C2F8-406D-B29A-2C3280AE96FE}"/>
                </a:ext>
              </a:extLst>
            </p:cNvPr>
            <p:cNvSpPr txBox="1"/>
            <p:nvPr/>
          </p:nvSpPr>
          <p:spPr>
            <a:xfrm>
              <a:off x="3732427" y="3163907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Round 2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A9DE05E6-582E-48B7-B7AA-C1D702601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4897" y="2963160"/>
              <a:ext cx="386518" cy="678899"/>
            </a:xfrm>
            <a:prstGeom prst="rect">
              <a:avLst/>
            </a:prstGeom>
          </p:spPr>
        </p:pic>
        <p:pic>
          <p:nvPicPr>
            <p:cNvPr id="13" name="Image 12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E9FAC600-605B-4C35-BA29-54F575B1A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5342550" y="2691175"/>
              <a:ext cx="769544" cy="1137687"/>
            </a:xfrm>
            <a:prstGeom prst="rect">
              <a:avLst/>
            </a:prstGeom>
          </p:spPr>
        </p:pic>
        <p:pic>
          <p:nvPicPr>
            <p:cNvPr id="14" name="Image 13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C816A023-2500-4020-B151-D9D21D0C41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7305802" y="2683558"/>
              <a:ext cx="769544" cy="1137687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DAE047E-4A3E-4699-8661-D389AD1C7FF8}"/>
                </a:ext>
              </a:extLst>
            </p:cNvPr>
            <p:cNvSpPr txBox="1"/>
            <p:nvPr/>
          </p:nvSpPr>
          <p:spPr>
            <a:xfrm>
              <a:off x="3732428" y="4153042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Round 3</a:t>
              </a:r>
            </a:p>
          </p:txBody>
        </p:sp>
        <p:pic>
          <p:nvPicPr>
            <p:cNvPr id="16" name="Image 15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71E4F2CE-70BA-4B1C-9573-C6F368623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5368385" y="3777205"/>
              <a:ext cx="769544" cy="1137687"/>
            </a:xfrm>
            <a:prstGeom prst="rect">
              <a:avLst/>
            </a:prstGeom>
          </p:spPr>
        </p:pic>
        <p:pic>
          <p:nvPicPr>
            <p:cNvPr id="17" name="Image 16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42312403-5B31-45EE-8D58-ED4400224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317988" y="3834679"/>
              <a:ext cx="769544" cy="1137687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7C2B696-AC0C-4C07-AEA5-2CBD0C4CBF1A}"/>
                </a:ext>
              </a:extLst>
            </p:cNvPr>
            <p:cNvSpPr txBox="1"/>
            <p:nvPr/>
          </p:nvSpPr>
          <p:spPr>
            <a:xfrm>
              <a:off x="4167912" y="5761545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…</a:t>
              </a:r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32D7C6B7-C1E9-493B-A15E-4827C3511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9588" y="1974312"/>
              <a:ext cx="397135" cy="772700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E91A3133-2C3B-4476-BBE5-238D12A6A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7612" y="2963160"/>
              <a:ext cx="397135" cy="772700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1E64C5E1-5B9D-4DB5-9201-EE4498604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440" y="4025361"/>
              <a:ext cx="397135" cy="772700"/>
            </a:xfrm>
            <a:prstGeom prst="rect">
              <a:avLst/>
            </a:prstGeom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74F1BF44-5725-4B8F-A385-85F7D9DA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8315" y="3971741"/>
              <a:ext cx="397135" cy="772700"/>
            </a:xfrm>
            <a:prstGeom prst="rect">
              <a:avLst/>
            </a:prstGeom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8116D52C-920B-4F2E-B25B-38CF1D3CA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3771" y="1991169"/>
              <a:ext cx="450976" cy="792116"/>
            </a:xfrm>
            <a:prstGeom prst="rect">
              <a:avLst/>
            </a:prstGeom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AD158219-C61D-4283-9507-A35EFB6F6FE2}"/>
                </a:ext>
              </a:extLst>
            </p:cNvPr>
            <p:cNvSpPr txBox="1"/>
            <p:nvPr/>
          </p:nvSpPr>
          <p:spPr>
            <a:xfrm>
              <a:off x="3732427" y="5301546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Round 4</a:t>
              </a: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2F538875-C747-4DAF-868F-6BF12A020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4897" y="5100799"/>
              <a:ext cx="386518" cy="678899"/>
            </a:xfrm>
            <a:prstGeom prst="rect">
              <a:avLst/>
            </a:prstGeom>
          </p:spPr>
        </p:pic>
        <p:pic>
          <p:nvPicPr>
            <p:cNvPr id="26" name="Image 25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9BF9F7FF-B287-4C85-A011-79ACFA064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5327052" y="4828814"/>
              <a:ext cx="769544" cy="1137687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6819258F-84DD-4CD2-8AB0-F4BF4A575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7612" y="5100799"/>
              <a:ext cx="397135" cy="772700"/>
            </a:xfrm>
            <a:prstGeom prst="rect">
              <a:avLst/>
            </a:prstGeom>
          </p:spPr>
        </p:pic>
        <p:pic>
          <p:nvPicPr>
            <p:cNvPr id="28" name="Image 27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58DF8AFE-6924-4188-96F8-C1FA915349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301147" y="4914892"/>
              <a:ext cx="769544" cy="1137687"/>
            </a:xfrm>
            <a:prstGeom prst="rect">
              <a:avLst/>
            </a:prstGeom>
          </p:spPr>
        </p:pic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3F995F48-75B3-4D84-8E66-DC5C3CF5F1A6}"/>
              </a:ext>
            </a:extLst>
          </p:cNvPr>
          <p:cNvSpPr txBox="1"/>
          <p:nvPr/>
        </p:nvSpPr>
        <p:spPr>
          <a:xfrm>
            <a:off x="7472164" y="1035756"/>
            <a:ext cx="340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err="1"/>
              <a:t>Hypothetical</a:t>
            </a:r>
            <a:r>
              <a:rPr lang="fr-FR" b="1"/>
              <a:t> courses of </a:t>
            </a:r>
            <a:r>
              <a:rPr lang="fr-FR" b="1" err="1"/>
              <a:t>events</a:t>
            </a:r>
            <a:endParaRPr lang="fr-FR" b="1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742DE98B-ADD7-41ED-9D5C-02A59496C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300" y="4374996"/>
            <a:ext cx="397135" cy="77270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0125C4DA-2A8D-4B93-A603-6867E91B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204" y="4382281"/>
            <a:ext cx="429882" cy="755066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8B8B3D16-EFAB-4916-B336-7C9D078AA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048" y="4388622"/>
            <a:ext cx="429882" cy="755066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E3E9333B-EA4A-470F-8912-754562CBA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3198" y="4406636"/>
            <a:ext cx="429882" cy="755066"/>
          </a:xfrm>
          <a:prstGeom prst="rect">
            <a:avLst/>
          </a:prstGeom>
        </p:spPr>
      </p:pic>
      <p:pic>
        <p:nvPicPr>
          <p:cNvPr id="48" name="Picture 4" descr="A picture containing blue, light&#10;&#10;Description automatically generated">
            <a:extLst>
              <a:ext uri="{FF2B5EF4-FFF2-40B4-BE49-F238E27FC236}">
                <a16:creationId xmlns:a16="http://schemas.microsoft.com/office/drawing/2014/main" id="{D667CBE8-F9DA-4F00-BA34-90A0DFED2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 flipH="1">
            <a:off x="5556660" y="1382442"/>
            <a:ext cx="1420887" cy="2645344"/>
          </a:xfrm>
        </p:spPr>
      </p:pic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2E5062E8-490E-442D-9302-069CF4017A6E}"/>
              </a:ext>
            </a:extLst>
          </p:cNvPr>
          <p:cNvCxnSpPr/>
          <p:nvPr/>
        </p:nvCxnSpPr>
        <p:spPr>
          <a:xfrm>
            <a:off x="5556660" y="1220422"/>
            <a:ext cx="0" cy="527409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382B8411-898D-4FB0-9995-29C5EEB7ED49}"/>
              </a:ext>
            </a:extLst>
          </p:cNvPr>
          <p:cNvCxnSpPr/>
          <p:nvPr/>
        </p:nvCxnSpPr>
        <p:spPr>
          <a:xfrm>
            <a:off x="8991600" y="1923156"/>
            <a:ext cx="0" cy="457136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Phylactère : pensées 46">
            <a:extLst>
              <a:ext uri="{FF2B5EF4-FFF2-40B4-BE49-F238E27FC236}">
                <a16:creationId xmlns:a16="http://schemas.microsoft.com/office/drawing/2014/main" id="{A41E2682-4EE0-45B6-AEE9-952A32F5C767}"/>
              </a:ext>
            </a:extLst>
          </p:cNvPr>
          <p:cNvSpPr/>
          <p:nvPr/>
        </p:nvSpPr>
        <p:spPr>
          <a:xfrm>
            <a:off x="6735470" y="2181407"/>
            <a:ext cx="2256129" cy="1403645"/>
          </a:xfrm>
          <a:prstGeom prst="cloudCallout">
            <a:avLst>
              <a:gd name="adj1" fmla="val -48029"/>
              <a:gd name="adj2" fmla="val -637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err="1"/>
              <a:t>What</a:t>
            </a:r>
            <a:r>
              <a:rPr lang="fr-FR"/>
              <a:t> if I </a:t>
            </a:r>
            <a:r>
              <a:rPr lang="fr-FR" err="1"/>
              <a:t>had</a:t>
            </a:r>
            <a:r>
              <a:rPr lang="fr-FR"/>
              <a:t> </a:t>
            </a:r>
            <a:r>
              <a:rPr lang="fr-FR" err="1"/>
              <a:t>switched</a:t>
            </a:r>
            <a:r>
              <a:rPr lang="fr-FR"/>
              <a:t> off?</a:t>
            </a:r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BE1F0EAA-6834-40B8-BE1A-EABBCB88D319}"/>
              </a:ext>
            </a:extLst>
          </p:cNvPr>
          <p:cNvSpPr/>
          <p:nvPr/>
        </p:nvSpPr>
        <p:spPr>
          <a:xfrm>
            <a:off x="78963" y="4363836"/>
            <a:ext cx="831254" cy="591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4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A3BC5BE8-5CA1-4DCC-8529-61AB053BE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071813" y="1491025"/>
            <a:ext cx="1802395" cy="1937975"/>
          </a:xfrm>
          <a:prstGeom prst="rect">
            <a:avLst/>
          </a:prstGeom>
        </p:spPr>
      </p:pic>
      <p:sp>
        <p:nvSpPr>
          <p:cNvPr id="55" name="Phylactère : pensées 54">
            <a:extLst>
              <a:ext uri="{FF2B5EF4-FFF2-40B4-BE49-F238E27FC236}">
                <a16:creationId xmlns:a16="http://schemas.microsoft.com/office/drawing/2014/main" id="{C3FBA75E-8167-41EF-94A8-4EE321CEB16A}"/>
              </a:ext>
            </a:extLst>
          </p:cNvPr>
          <p:cNvSpPr/>
          <p:nvPr/>
        </p:nvSpPr>
        <p:spPr>
          <a:xfrm>
            <a:off x="10129140" y="2181407"/>
            <a:ext cx="2256129" cy="1403645"/>
          </a:xfrm>
          <a:prstGeom prst="cloudCallout">
            <a:avLst>
              <a:gd name="adj1" fmla="val -48029"/>
              <a:gd name="adj2" fmla="val -637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err="1"/>
              <a:t>What</a:t>
            </a:r>
            <a:r>
              <a:rPr lang="fr-FR"/>
              <a:t> if I </a:t>
            </a:r>
            <a:r>
              <a:rPr lang="fr-FR" err="1"/>
              <a:t>too</a:t>
            </a:r>
            <a:r>
              <a:rPr lang="fr-FR"/>
              <a:t>  </a:t>
            </a:r>
            <a:r>
              <a:rPr lang="fr-FR" err="1"/>
              <a:t>had</a:t>
            </a:r>
            <a:r>
              <a:rPr lang="fr-FR"/>
              <a:t> </a:t>
            </a:r>
            <a:r>
              <a:rPr lang="fr-FR" err="1"/>
              <a:t>switched</a:t>
            </a:r>
            <a:r>
              <a:rPr lang="fr-FR"/>
              <a:t> off?</a:t>
            </a:r>
          </a:p>
        </p:txBody>
      </p:sp>
      <p:sp>
        <p:nvSpPr>
          <p:cNvPr id="56" name="Parchemin : horizontal 55">
            <a:extLst>
              <a:ext uri="{FF2B5EF4-FFF2-40B4-BE49-F238E27FC236}">
                <a16:creationId xmlns:a16="http://schemas.microsoft.com/office/drawing/2014/main" id="{5D1567B4-430B-4E4F-998E-92C916A2E0EE}"/>
              </a:ext>
            </a:extLst>
          </p:cNvPr>
          <p:cNvSpPr/>
          <p:nvPr/>
        </p:nvSpPr>
        <p:spPr>
          <a:xfrm>
            <a:off x="6161204" y="5464440"/>
            <a:ext cx="2554783" cy="951780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/>
              <a:t>Alternative world 1</a:t>
            </a:r>
          </a:p>
        </p:txBody>
      </p:sp>
      <p:sp>
        <p:nvSpPr>
          <p:cNvPr id="57" name="Parchemin : horizontal 56">
            <a:extLst>
              <a:ext uri="{FF2B5EF4-FFF2-40B4-BE49-F238E27FC236}">
                <a16:creationId xmlns:a16="http://schemas.microsoft.com/office/drawing/2014/main" id="{374511B0-1A09-48AA-B0BD-33ADD13DF16E}"/>
              </a:ext>
            </a:extLst>
          </p:cNvPr>
          <p:cNvSpPr/>
          <p:nvPr/>
        </p:nvSpPr>
        <p:spPr>
          <a:xfrm>
            <a:off x="9321218" y="5464440"/>
            <a:ext cx="2554783" cy="951780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/>
              <a:t>Alternative world 2</a:t>
            </a:r>
          </a:p>
        </p:txBody>
      </p:sp>
      <p:sp>
        <p:nvSpPr>
          <p:cNvPr id="58" name="Parchemin : horizontal 57">
            <a:extLst>
              <a:ext uri="{FF2B5EF4-FFF2-40B4-BE49-F238E27FC236}">
                <a16:creationId xmlns:a16="http://schemas.microsoft.com/office/drawing/2014/main" id="{525EC3EE-C0E9-4879-9281-045E8B7BE0B5}"/>
              </a:ext>
            </a:extLst>
          </p:cNvPr>
          <p:cNvSpPr/>
          <p:nvPr/>
        </p:nvSpPr>
        <p:spPr>
          <a:xfrm>
            <a:off x="1823068" y="683730"/>
            <a:ext cx="2554783" cy="951780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/>
              <a:t>Real world</a:t>
            </a: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6579DC93-E959-4092-B889-4342AD146413}"/>
              </a:ext>
            </a:extLst>
          </p:cNvPr>
          <p:cNvGrpSpPr/>
          <p:nvPr/>
        </p:nvGrpSpPr>
        <p:grpSpPr>
          <a:xfrm>
            <a:off x="6577110" y="4247348"/>
            <a:ext cx="926350" cy="1087650"/>
            <a:chOff x="6577110" y="4247348"/>
            <a:chExt cx="926350" cy="1087650"/>
          </a:xfrm>
        </p:grpSpPr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3FBABD79-F1EE-4366-AF88-A60D75F5F7D9}"/>
                </a:ext>
              </a:extLst>
            </p:cNvPr>
            <p:cNvSpPr txBox="1"/>
            <p:nvPr/>
          </p:nvSpPr>
          <p:spPr>
            <a:xfrm>
              <a:off x="6863619" y="4405871"/>
              <a:ext cx="3497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/>
                <a:t>/</a:t>
              </a:r>
            </a:p>
          </p:txBody>
        </p:sp>
        <p:pic>
          <p:nvPicPr>
            <p:cNvPr id="59" name="Image 58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96E155C9-273B-4F52-B382-3AB5A75EB1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6577110" y="4247348"/>
              <a:ext cx="478823" cy="707887"/>
            </a:xfrm>
            <a:prstGeom prst="rect">
              <a:avLst/>
            </a:prstGeom>
          </p:spPr>
        </p:pic>
        <p:pic>
          <p:nvPicPr>
            <p:cNvPr id="60" name="Image 59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BF95CF95-B972-44BA-930D-DAD92A6BA8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024637" y="4627110"/>
              <a:ext cx="478823" cy="707888"/>
            </a:xfrm>
            <a:prstGeom prst="rect">
              <a:avLst/>
            </a:prstGeom>
          </p:spPr>
        </p:pic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005A4F1C-B1EB-4452-A0D7-408EFB7D8A6C}"/>
              </a:ext>
            </a:extLst>
          </p:cNvPr>
          <p:cNvGrpSpPr/>
          <p:nvPr/>
        </p:nvGrpSpPr>
        <p:grpSpPr>
          <a:xfrm>
            <a:off x="7927444" y="4247348"/>
            <a:ext cx="926350" cy="1087650"/>
            <a:chOff x="6577110" y="4247348"/>
            <a:chExt cx="926350" cy="1087650"/>
          </a:xfrm>
        </p:grpSpPr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99E2579F-D2D4-4128-8E2E-BD7D26E94E22}"/>
                </a:ext>
              </a:extLst>
            </p:cNvPr>
            <p:cNvSpPr txBox="1"/>
            <p:nvPr/>
          </p:nvSpPr>
          <p:spPr>
            <a:xfrm>
              <a:off x="6863619" y="4405871"/>
              <a:ext cx="3497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/>
                <a:t>/</a:t>
              </a:r>
            </a:p>
          </p:txBody>
        </p:sp>
        <p:pic>
          <p:nvPicPr>
            <p:cNvPr id="63" name="Image 62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B9269DD3-FC35-4B90-A0C0-82E5E5979B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6577110" y="4247348"/>
              <a:ext cx="478823" cy="707887"/>
            </a:xfrm>
            <a:prstGeom prst="rect">
              <a:avLst/>
            </a:prstGeom>
          </p:spPr>
        </p:pic>
        <p:pic>
          <p:nvPicPr>
            <p:cNvPr id="64" name="Image 63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2FB2D3D3-9249-4D10-B788-0BF9939583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024637" y="4627110"/>
              <a:ext cx="478823" cy="707888"/>
            </a:xfrm>
            <a:prstGeom prst="rect">
              <a:avLst/>
            </a:prstGeom>
          </p:spPr>
        </p:pic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27D4E016-9500-44DF-A1A9-777C4696E21B}"/>
              </a:ext>
            </a:extLst>
          </p:cNvPr>
          <p:cNvGrpSpPr/>
          <p:nvPr/>
        </p:nvGrpSpPr>
        <p:grpSpPr>
          <a:xfrm>
            <a:off x="9750663" y="4247348"/>
            <a:ext cx="926350" cy="1087650"/>
            <a:chOff x="6577110" y="4247348"/>
            <a:chExt cx="926350" cy="1087650"/>
          </a:xfrm>
        </p:grpSpPr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FF464F63-08AF-4B1B-B07C-E8DD1F10DE77}"/>
                </a:ext>
              </a:extLst>
            </p:cNvPr>
            <p:cNvSpPr txBox="1"/>
            <p:nvPr/>
          </p:nvSpPr>
          <p:spPr>
            <a:xfrm>
              <a:off x="6863619" y="4405871"/>
              <a:ext cx="3497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/>
                <a:t>/</a:t>
              </a:r>
            </a:p>
          </p:txBody>
        </p:sp>
        <p:pic>
          <p:nvPicPr>
            <p:cNvPr id="67" name="Image 66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20DA30E2-7BB0-42CA-AC2A-9905816FD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6577110" y="4247348"/>
              <a:ext cx="478823" cy="707887"/>
            </a:xfrm>
            <a:prstGeom prst="rect">
              <a:avLst/>
            </a:prstGeom>
          </p:spPr>
        </p:pic>
        <p:pic>
          <p:nvPicPr>
            <p:cNvPr id="68" name="Image 67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E3E3F88C-6F50-4CD0-B588-1D867995AF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024637" y="4627110"/>
              <a:ext cx="478823" cy="707888"/>
            </a:xfrm>
            <a:prstGeom prst="rect">
              <a:avLst/>
            </a:prstGeom>
          </p:spPr>
        </p:pic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6EA1C490-9949-49AC-BDF9-5A34708184BD}"/>
              </a:ext>
            </a:extLst>
          </p:cNvPr>
          <p:cNvGrpSpPr/>
          <p:nvPr/>
        </p:nvGrpSpPr>
        <p:grpSpPr>
          <a:xfrm>
            <a:off x="11095741" y="4215989"/>
            <a:ext cx="926350" cy="1087650"/>
            <a:chOff x="6577110" y="4247348"/>
            <a:chExt cx="926350" cy="1087650"/>
          </a:xfrm>
        </p:grpSpPr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73224C45-8E81-4663-8BE1-5C8A65D7FC3A}"/>
                </a:ext>
              </a:extLst>
            </p:cNvPr>
            <p:cNvSpPr txBox="1"/>
            <p:nvPr/>
          </p:nvSpPr>
          <p:spPr>
            <a:xfrm>
              <a:off x="6863619" y="4405871"/>
              <a:ext cx="3497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/>
                <a:t>/</a:t>
              </a:r>
            </a:p>
          </p:txBody>
        </p:sp>
        <p:pic>
          <p:nvPicPr>
            <p:cNvPr id="71" name="Image 70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0145EEF5-D4D5-42D5-B780-6C9BC21165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6577110" y="4247348"/>
              <a:ext cx="478823" cy="707887"/>
            </a:xfrm>
            <a:prstGeom prst="rect">
              <a:avLst/>
            </a:prstGeom>
          </p:spPr>
        </p:pic>
        <p:pic>
          <p:nvPicPr>
            <p:cNvPr id="72" name="Image 71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575FDE1E-0C9B-4213-980F-2F35FD721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024637" y="4627110"/>
              <a:ext cx="478823" cy="707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022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9554D9A9-488C-4592-B44E-095DA288C33A}"/>
              </a:ext>
            </a:extLst>
          </p:cNvPr>
          <p:cNvGrpSpPr/>
          <p:nvPr/>
        </p:nvGrpSpPr>
        <p:grpSpPr>
          <a:xfrm>
            <a:off x="931620" y="1599991"/>
            <a:ext cx="4366272" cy="4894527"/>
            <a:chOff x="3721260" y="1236350"/>
            <a:chExt cx="4366272" cy="4894527"/>
          </a:xfrm>
        </p:grpSpPr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1F0DC146-8347-4FE8-B580-8C4AC64D91C7}"/>
                </a:ext>
              </a:extLst>
            </p:cNvPr>
            <p:cNvSpPr txBox="1"/>
            <p:nvPr/>
          </p:nvSpPr>
          <p:spPr>
            <a:xfrm>
              <a:off x="4771082" y="1236350"/>
              <a:ext cx="168394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MV Boli"/>
                  <a:cs typeface="MV Boli"/>
                </a:rPr>
                <a:t>Alice’s switch</a:t>
              </a:r>
            </a:p>
            <a:p>
              <a:pPr algn="ctr"/>
              <a:r>
                <a:rPr lang="en-US">
                  <a:latin typeface="MV Boli"/>
                  <a:cs typeface="MV Boli"/>
                </a:rPr>
                <a:t>&amp; light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5D66AC7-2E65-4127-A870-D1D7A4069723}"/>
                </a:ext>
              </a:extLst>
            </p:cNvPr>
            <p:cNvSpPr txBox="1"/>
            <p:nvPr/>
          </p:nvSpPr>
          <p:spPr>
            <a:xfrm>
              <a:off x="3721260" y="2175996"/>
              <a:ext cx="1055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Round 1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EDD2D9D-0646-4921-BBC8-381B233DA507}"/>
                </a:ext>
              </a:extLst>
            </p:cNvPr>
            <p:cNvSpPr txBox="1"/>
            <p:nvPr/>
          </p:nvSpPr>
          <p:spPr>
            <a:xfrm>
              <a:off x="6401857" y="1244247"/>
              <a:ext cx="168394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MV Boli"/>
                  <a:cs typeface="MV Boli"/>
                </a:rPr>
                <a:t>Bob’s switch</a:t>
              </a:r>
            </a:p>
            <a:p>
              <a:pPr algn="ctr"/>
              <a:r>
                <a:rPr lang="en-US">
                  <a:latin typeface="MV Boli"/>
                  <a:cs typeface="MV Boli"/>
                </a:rPr>
                <a:t>&amp; light</a:t>
              </a:r>
            </a:p>
          </p:txBody>
        </p:sp>
        <p:pic>
          <p:nvPicPr>
            <p:cNvPr id="9" name="Image 8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1A29DB35-83C4-44CD-AD02-AFBECDA4D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317988" y="1784610"/>
              <a:ext cx="769544" cy="1137687"/>
            </a:xfrm>
            <a:prstGeom prst="rect">
              <a:avLst/>
            </a:prstGeom>
          </p:spPr>
        </p:pic>
        <p:pic>
          <p:nvPicPr>
            <p:cNvPr id="10" name="Image 9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25624492-A9A9-4C3E-82A0-A02EE7196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5371815" y="1657219"/>
              <a:ext cx="769544" cy="1137687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116A4FB-C2F8-406D-B29A-2C3280AE96FE}"/>
                </a:ext>
              </a:extLst>
            </p:cNvPr>
            <p:cNvSpPr txBox="1"/>
            <p:nvPr/>
          </p:nvSpPr>
          <p:spPr>
            <a:xfrm>
              <a:off x="3732427" y="3163907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Round 2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A9DE05E6-582E-48B7-B7AA-C1D702601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4897" y="2963160"/>
              <a:ext cx="386518" cy="678899"/>
            </a:xfrm>
            <a:prstGeom prst="rect">
              <a:avLst/>
            </a:prstGeom>
          </p:spPr>
        </p:pic>
        <p:pic>
          <p:nvPicPr>
            <p:cNvPr id="13" name="Image 12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E9FAC600-605B-4C35-BA29-54F575B1A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5342550" y="2691175"/>
              <a:ext cx="769544" cy="1137687"/>
            </a:xfrm>
            <a:prstGeom prst="rect">
              <a:avLst/>
            </a:prstGeom>
          </p:spPr>
        </p:pic>
        <p:pic>
          <p:nvPicPr>
            <p:cNvPr id="14" name="Image 13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C816A023-2500-4020-B151-D9D21D0C41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7305802" y="2683558"/>
              <a:ext cx="769544" cy="1137687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DAE047E-4A3E-4699-8661-D389AD1C7FF8}"/>
                </a:ext>
              </a:extLst>
            </p:cNvPr>
            <p:cNvSpPr txBox="1"/>
            <p:nvPr/>
          </p:nvSpPr>
          <p:spPr>
            <a:xfrm>
              <a:off x="3732428" y="4153042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Round 3</a:t>
              </a:r>
            </a:p>
          </p:txBody>
        </p:sp>
        <p:pic>
          <p:nvPicPr>
            <p:cNvPr id="16" name="Image 15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71E4F2CE-70BA-4B1C-9573-C6F368623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5368385" y="3777205"/>
              <a:ext cx="769544" cy="1137687"/>
            </a:xfrm>
            <a:prstGeom prst="rect">
              <a:avLst/>
            </a:prstGeom>
          </p:spPr>
        </p:pic>
        <p:pic>
          <p:nvPicPr>
            <p:cNvPr id="17" name="Image 16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42312403-5B31-45EE-8D58-ED4400224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317988" y="3834679"/>
              <a:ext cx="769544" cy="1137687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7C2B696-AC0C-4C07-AEA5-2CBD0C4CBF1A}"/>
                </a:ext>
              </a:extLst>
            </p:cNvPr>
            <p:cNvSpPr txBox="1"/>
            <p:nvPr/>
          </p:nvSpPr>
          <p:spPr>
            <a:xfrm>
              <a:off x="4167912" y="5761545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…</a:t>
              </a:r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32D7C6B7-C1E9-493B-A15E-4827C3511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9588" y="1974312"/>
              <a:ext cx="397135" cy="772700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E91A3133-2C3B-4476-BBE5-238D12A6A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7612" y="2963160"/>
              <a:ext cx="397135" cy="772700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1E64C5E1-5B9D-4DB5-9201-EE4498604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440" y="4025361"/>
              <a:ext cx="397135" cy="772700"/>
            </a:xfrm>
            <a:prstGeom prst="rect">
              <a:avLst/>
            </a:prstGeom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74F1BF44-5725-4B8F-A385-85F7D9DA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8315" y="3971741"/>
              <a:ext cx="397135" cy="772700"/>
            </a:xfrm>
            <a:prstGeom prst="rect">
              <a:avLst/>
            </a:prstGeom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8116D52C-920B-4F2E-B25B-38CF1D3CA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3771" y="1991169"/>
              <a:ext cx="450976" cy="792116"/>
            </a:xfrm>
            <a:prstGeom prst="rect">
              <a:avLst/>
            </a:prstGeom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AD158219-C61D-4283-9507-A35EFB6F6FE2}"/>
                </a:ext>
              </a:extLst>
            </p:cNvPr>
            <p:cNvSpPr txBox="1"/>
            <p:nvPr/>
          </p:nvSpPr>
          <p:spPr>
            <a:xfrm>
              <a:off x="3732427" y="5301546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Round 4</a:t>
              </a: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2F538875-C747-4DAF-868F-6BF12A020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4897" y="5100799"/>
              <a:ext cx="386518" cy="678899"/>
            </a:xfrm>
            <a:prstGeom prst="rect">
              <a:avLst/>
            </a:prstGeom>
          </p:spPr>
        </p:pic>
        <p:pic>
          <p:nvPicPr>
            <p:cNvPr id="26" name="Image 25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9BF9F7FF-B287-4C85-A011-79ACFA064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5327052" y="4828814"/>
              <a:ext cx="769544" cy="1137687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6819258F-84DD-4CD2-8AB0-F4BF4A575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7612" y="5100799"/>
              <a:ext cx="397135" cy="772700"/>
            </a:xfrm>
            <a:prstGeom prst="rect">
              <a:avLst/>
            </a:prstGeom>
          </p:spPr>
        </p:pic>
        <p:pic>
          <p:nvPicPr>
            <p:cNvPr id="28" name="Image 27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58DF8AFE-6924-4188-96F8-C1FA915349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301147" y="4914892"/>
              <a:ext cx="769544" cy="1137687"/>
            </a:xfrm>
            <a:prstGeom prst="rect">
              <a:avLst/>
            </a:prstGeom>
          </p:spPr>
        </p:pic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3F995F48-75B3-4D84-8E66-DC5C3CF5F1A6}"/>
              </a:ext>
            </a:extLst>
          </p:cNvPr>
          <p:cNvSpPr txBox="1"/>
          <p:nvPr/>
        </p:nvSpPr>
        <p:spPr>
          <a:xfrm>
            <a:off x="7472164" y="1035756"/>
            <a:ext cx="340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err="1"/>
              <a:t>Hypothetical</a:t>
            </a:r>
            <a:r>
              <a:rPr lang="fr-FR" b="1"/>
              <a:t> courses of </a:t>
            </a:r>
            <a:r>
              <a:rPr lang="fr-FR" b="1" err="1"/>
              <a:t>events</a:t>
            </a:r>
            <a:endParaRPr lang="fr-FR" b="1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742DE98B-ADD7-41ED-9D5C-02A59496C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164" y="4374996"/>
            <a:ext cx="397135" cy="77270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0125C4DA-2A8D-4B93-A603-6867E91B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204" y="4382281"/>
            <a:ext cx="429882" cy="755066"/>
          </a:xfrm>
          <a:prstGeom prst="rect">
            <a:avLst/>
          </a:prstGeom>
        </p:spPr>
      </p:pic>
      <p:pic>
        <p:nvPicPr>
          <p:cNvPr id="48" name="Picture 4" descr="A picture containing blue, light&#10;&#10;Description automatically generated">
            <a:extLst>
              <a:ext uri="{FF2B5EF4-FFF2-40B4-BE49-F238E27FC236}">
                <a16:creationId xmlns:a16="http://schemas.microsoft.com/office/drawing/2014/main" id="{D667CBE8-F9DA-4F00-BA34-90A0DFED2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 flipH="1">
            <a:off x="5556660" y="1382442"/>
            <a:ext cx="1420887" cy="2645344"/>
          </a:xfrm>
        </p:spPr>
      </p:pic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2E5062E8-490E-442D-9302-069CF4017A6E}"/>
              </a:ext>
            </a:extLst>
          </p:cNvPr>
          <p:cNvCxnSpPr/>
          <p:nvPr/>
        </p:nvCxnSpPr>
        <p:spPr>
          <a:xfrm>
            <a:off x="5556660" y="1220422"/>
            <a:ext cx="0" cy="527409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Phylactère : pensées 46">
            <a:extLst>
              <a:ext uri="{FF2B5EF4-FFF2-40B4-BE49-F238E27FC236}">
                <a16:creationId xmlns:a16="http://schemas.microsoft.com/office/drawing/2014/main" id="{A41E2682-4EE0-45B6-AEE9-952A32F5C767}"/>
              </a:ext>
            </a:extLst>
          </p:cNvPr>
          <p:cNvSpPr/>
          <p:nvPr/>
        </p:nvSpPr>
        <p:spPr>
          <a:xfrm>
            <a:off x="6735470" y="2181407"/>
            <a:ext cx="2450445" cy="1438965"/>
          </a:xfrm>
          <a:prstGeom prst="cloudCallout">
            <a:avLst>
              <a:gd name="adj1" fmla="val -48029"/>
              <a:gd name="adj2" fmla="val -637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err="1"/>
              <a:t>What</a:t>
            </a:r>
            <a:r>
              <a:rPr lang="fr-FR"/>
              <a:t> if I </a:t>
            </a:r>
            <a:r>
              <a:rPr lang="fr-FR" err="1"/>
              <a:t>had</a:t>
            </a:r>
            <a:r>
              <a:rPr lang="fr-FR"/>
              <a:t> </a:t>
            </a:r>
            <a:r>
              <a:rPr lang="fr-FR" err="1"/>
              <a:t>switched</a:t>
            </a:r>
            <a:r>
              <a:rPr lang="fr-FR"/>
              <a:t> off?</a:t>
            </a:r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BE1F0EAA-6834-40B8-BE1A-EABBCB88D319}"/>
              </a:ext>
            </a:extLst>
          </p:cNvPr>
          <p:cNvSpPr/>
          <p:nvPr/>
        </p:nvSpPr>
        <p:spPr>
          <a:xfrm>
            <a:off x="78963" y="4363836"/>
            <a:ext cx="831254" cy="591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Parchemin : horizontal 56">
            <a:extLst>
              <a:ext uri="{FF2B5EF4-FFF2-40B4-BE49-F238E27FC236}">
                <a16:creationId xmlns:a16="http://schemas.microsoft.com/office/drawing/2014/main" id="{7A648789-6A04-42A9-991C-60D71C7BBE63}"/>
              </a:ext>
            </a:extLst>
          </p:cNvPr>
          <p:cNvSpPr/>
          <p:nvPr/>
        </p:nvSpPr>
        <p:spPr>
          <a:xfrm>
            <a:off x="1823068" y="683730"/>
            <a:ext cx="2554783" cy="951780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/>
              <a:t>Real world</a:t>
            </a:r>
          </a:p>
        </p:txBody>
      </p:sp>
      <p:sp>
        <p:nvSpPr>
          <p:cNvPr id="58" name="Parchemin : horizontal 57">
            <a:extLst>
              <a:ext uri="{FF2B5EF4-FFF2-40B4-BE49-F238E27FC236}">
                <a16:creationId xmlns:a16="http://schemas.microsoft.com/office/drawing/2014/main" id="{7A669154-ABEA-4A2F-95E7-B1AAC4A5F2DE}"/>
              </a:ext>
            </a:extLst>
          </p:cNvPr>
          <p:cNvSpPr/>
          <p:nvPr/>
        </p:nvSpPr>
        <p:spPr>
          <a:xfrm>
            <a:off x="9375655" y="3119331"/>
            <a:ext cx="2554783" cy="951780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/>
              <a:t>Alternative world 1</a:t>
            </a: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C0344C1C-8EB1-4CD2-ADDA-F7DBBC72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969" y="-310043"/>
            <a:ext cx="9601200" cy="1143000"/>
          </a:xfrm>
        </p:spPr>
        <p:txBody>
          <a:bodyPr/>
          <a:lstStyle/>
          <a:p>
            <a:pPr algn="ctr"/>
            <a:r>
              <a:rPr lang="fr-FR"/>
              <a:t>Alternative 1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AA362CEC-29E8-4497-B0F8-E008D6E0AF8C}"/>
              </a:ext>
            </a:extLst>
          </p:cNvPr>
          <p:cNvGrpSpPr/>
          <p:nvPr/>
        </p:nvGrpSpPr>
        <p:grpSpPr>
          <a:xfrm>
            <a:off x="7958368" y="4231527"/>
            <a:ext cx="926350" cy="1087650"/>
            <a:chOff x="6577110" y="4247348"/>
            <a:chExt cx="926350" cy="1087650"/>
          </a:xfrm>
        </p:grpSpPr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B0107416-3986-4505-B576-607FD861613E}"/>
                </a:ext>
              </a:extLst>
            </p:cNvPr>
            <p:cNvSpPr txBox="1"/>
            <p:nvPr/>
          </p:nvSpPr>
          <p:spPr>
            <a:xfrm>
              <a:off x="6863619" y="4405871"/>
              <a:ext cx="3497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/>
                <a:t>/</a:t>
              </a:r>
            </a:p>
          </p:txBody>
        </p:sp>
        <p:pic>
          <p:nvPicPr>
            <p:cNvPr id="45" name="Image 44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42AD4F5A-C854-477F-8257-80727F338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6577110" y="4247348"/>
              <a:ext cx="478823" cy="707887"/>
            </a:xfrm>
            <a:prstGeom prst="rect">
              <a:avLst/>
            </a:prstGeom>
          </p:spPr>
        </p:pic>
        <p:pic>
          <p:nvPicPr>
            <p:cNvPr id="46" name="Image 45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782309A1-4565-40FC-AA3E-EF150E7EF9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024637" y="4627110"/>
              <a:ext cx="478823" cy="707888"/>
            </a:xfrm>
            <a:prstGeom prst="rect">
              <a:avLst/>
            </a:prstGeom>
          </p:spPr>
        </p:pic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D3085B63-98CE-44BC-8725-411DC987BFBB}"/>
              </a:ext>
            </a:extLst>
          </p:cNvPr>
          <p:cNvGrpSpPr/>
          <p:nvPr/>
        </p:nvGrpSpPr>
        <p:grpSpPr>
          <a:xfrm>
            <a:off x="6577110" y="4247348"/>
            <a:ext cx="926350" cy="1087650"/>
            <a:chOff x="6577110" y="4247348"/>
            <a:chExt cx="926350" cy="1087650"/>
          </a:xfrm>
        </p:grpSpPr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453CD49D-9ABF-4011-AC99-A05505AC0903}"/>
                </a:ext>
              </a:extLst>
            </p:cNvPr>
            <p:cNvSpPr txBox="1"/>
            <p:nvPr/>
          </p:nvSpPr>
          <p:spPr>
            <a:xfrm>
              <a:off x="6863619" y="4405871"/>
              <a:ext cx="3497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/>
                <a:t>/</a:t>
              </a:r>
            </a:p>
          </p:txBody>
        </p:sp>
        <p:pic>
          <p:nvPicPr>
            <p:cNvPr id="54" name="Image 53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65A2AC92-4698-4DCE-9716-384B737A0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6577110" y="4247348"/>
              <a:ext cx="478823" cy="707887"/>
            </a:xfrm>
            <a:prstGeom prst="rect">
              <a:avLst/>
            </a:prstGeom>
          </p:spPr>
        </p:pic>
        <p:pic>
          <p:nvPicPr>
            <p:cNvPr id="55" name="Image 54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C5B34832-5E4D-4DEF-8153-37F3107B8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024637" y="4627110"/>
              <a:ext cx="478823" cy="707888"/>
            </a:xfrm>
            <a:prstGeom prst="rect">
              <a:avLst/>
            </a:prstGeom>
          </p:spPr>
        </p:pic>
      </p:grpSp>
      <p:sp>
        <p:nvSpPr>
          <p:cNvPr id="60" name="ZoneTexte 59">
            <a:extLst>
              <a:ext uri="{FF2B5EF4-FFF2-40B4-BE49-F238E27FC236}">
                <a16:creationId xmlns:a16="http://schemas.microsoft.com/office/drawing/2014/main" id="{DA7C7712-CC23-427F-B10B-6BB503D21D70}"/>
              </a:ext>
            </a:extLst>
          </p:cNvPr>
          <p:cNvSpPr txBox="1"/>
          <p:nvPr/>
        </p:nvSpPr>
        <p:spPr>
          <a:xfrm>
            <a:off x="9275508" y="4335382"/>
            <a:ext cx="412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4568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9554D9A9-488C-4592-B44E-095DA288C33A}"/>
              </a:ext>
            </a:extLst>
          </p:cNvPr>
          <p:cNvGrpSpPr/>
          <p:nvPr/>
        </p:nvGrpSpPr>
        <p:grpSpPr>
          <a:xfrm>
            <a:off x="931620" y="1599991"/>
            <a:ext cx="4366272" cy="4894527"/>
            <a:chOff x="3721260" y="1236350"/>
            <a:chExt cx="4366272" cy="4894527"/>
          </a:xfrm>
        </p:grpSpPr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1F0DC146-8347-4FE8-B580-8C4AC64D91C7}"/>
                </a:ext>
              </a:extLst>
            </p:cNvPr>
            <p:cNvSpPr txBox="1"/>
            <p:nvPr/>
          </p:nvSpPr>
          <p:spPr>
            <a:xfrm>
              <a:off x="4771082" y="1236350"/>
              <a:ext cx="168394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MV Boli"/>
                  <a:cs typeface="MV Boli"/>
                </a:rPr>
                <a:t>Alice’s switch</a:t>
              </a:r>
            </a:p>
            <a:p>
              <a:pPr algn="ctr"/>
              <a:r>
                <a:rPr lang="en-US">
                  <a:latin typeface="MV Boli"/>
                  <a:cs typeface="MV Boli"/>
                </a:rPr>
                <a:t>&amp; light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5D66AC7-2E65-4127-A870-D1D7A4069723}"/>
                </a:ext>
              </a:extLst>
            </p:cNvPr>
            <p:cNvSpPr txBox="1"/>
            <p:nvPr/>
          </p:nvSpPr>
          <p:spPr>
            <a:xfrm>
              <a:off x="3721260" y="2175996"/>
              <a:ext cx="1055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Round 1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EDD2D9D-0646-4921-BBC8-381B233DA507}"/>
                </a:ext>
              </a:extLst>
            </p:cNvPr>
            <p:cNvSpPr txBox="1"/>
            <p:nvPr/>
          </p:nvSpPr>
          <p:spPr>
            <a:xfrm>
              <a:off x="6401857" y="1244247"/>
              <a:ext cx="168394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MV Boli"/>
                  <a:cs typeface="MV Boli"/>
                </a:rPr>
                <a:t>Bob’s switch</a:t>
              </a:r>
            </a:p>
            <a:p>
              <a:pPr algn="ctr"/>
              <a:r>
                <a:rPr lang="en-US">
                  <a:latin typeface="MV Boli"/>
                  <a:cs typeface="MV Boli"/>
                </a:rPr>
                <a:t>&amp; light</a:t>
              </a:r>
            </a:p>
          </p:txBody>
        </p:sp>
        <p:pic>
          <p:nvPicPr>
            <p:cNvPr id="9" name="Image 8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1A29DB35-83C4-44CD-AD02-AFBECDA4D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317988" y="1784610"/>
              <a:ext cx="769544" cy="1137687"/>
            </a:xfrm>
            <a:prstGeom prst="rect">
              <a:avLst/>
            </a:prstGeom>
          </p:spPr>
        </p:pic>
        <p:pic>
          <p:nvPicPr>
            <p:cNvPr id="10" name="Image 9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25624492-A9A9-4C3E-82A0-A02EE7196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5371815" y="1657219"/>
              <a:ext cx="769544" cy="1137687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116A4FB-C2F8-406D-B29A-2C3280AE96FE}"/>
                </a:ext>
              </a:extLst>
            </p:cNvPr>
            <p:cNvSpPr txBox="1"/>
            <p:nvPr/>
          </p:nvSpPr>
          <p:spPr>
            <a:xfrm>
              <a:off x="3732427" y="3163907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Round 2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A9DE05E6-582E-48B7-B7AA-C1D702601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4897" y="2963160"/>
              <a:ext cx="386518" cy="678899"/>
            </a:xfrm>
            <a:prstGeom prst="rect">
              <a:avLst/>
            </a:prstGeom>
          </p:spPr>
        </p:pic>
        <p:pic>
          <p:nvPicPr>
            <p:cNvPr id="13" name="Image 12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E9FAC600-605B-4C35-BA29-54F575B1A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5342550" y="2691175"/>
              <a:ext cx="769544" cy="1137687"/>
            </a:xfrm>
            <a:prstGeom prst="rect">
              <a:avLst/>
            </a:prstGeom>
          </p:spPr>
        </p:pic>
        <p:pic>
          <p:nvPicPr>
            <p:cNvPr id="14" name="Image 13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C816A023-2500-4020-B151-D9D21D0C41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7305802" y="2683558"/>
              <a:ext cx="769544" cy="1137687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DAE047E-4A3E-4699-8661-D389AD1C7FF8}"/>
                </a:ext>
              </a:extLst>
            </p:cNvPr>
            <p:cNvSpPr txBox="1"/>
            <p:nvPr/>
          </p:nvSpPr>
          <p:spPr>
            <a:xfrm>
              <a:off x="3732428" y="4153042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Round 3</a:t>
              </a:r>
            </a:p>
          </p:txBody>
        </p:sp>
        <p:pic>
          <p:nvPicPr>
            <p:cNvPr id="16" name="Image 15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71E4F2CE-70BA-4B1C-9573-C6F368623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5368385" y="3777205"/>
              <a:ext cx="769544" cy="1137687"/>
            </a:xfrm>
            <a:prstGeom prst="rect">
              <a:avLst/>
            </a:prstGeom>
          </p:spPr>
        </p:pic>
        <p:pic>
          <p:nvPicPr>
            <p:cNvPr id="17" name="Image 16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42312403-5B31-45EE-8D58-ED4400224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317988" y="3834679"/>
              <a:ext cx="769544" cy="1137687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7C2B696-AC0C-4C07-AEA5-2CBD0C4CBF1A}"/>
                </a:ext>
              </a:extLst>
            </p:cNvPr>
            <p:cNvSpPr txBox="1"/>
            <p:nvPr/>
          </p:nvSpPr>
          <p:spPr>
            <a:xfrm>
              <a:off x="4167912" y="5761545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…</a:t>
              </a:r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32D7C6B7-C1E9-493B-A15E-4827C3511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9588" y="1974312"/>
              <a:ext cx="397135" cy="772700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E91A3133-2C3B-4476-BBE5-238D12A6A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7612" y="2963160"/>
              <a:ext cx="397135" cy="772700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1E64C5E1-5B9D-4DB5-9201-EE4498604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440" y="4025361"/>
              <a:ext cx="397135" cy="772700"/>
            </a:xfrm>
            <a:prstGeom prst="rect">
              <a:avLst/>
            </a:prstGeom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74F1BF44-5725-4B8F-A385-85F7D9DA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8315" y="3971741"/>
              <a:ext cx="397135" cy="772700"/>
            </a:xfrm>
            <a:prstGeom prst="rect">
              <a:avLst/>
            </a:prstGeom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8116D52C-920B-4F2E-B25B-38CF1D3CA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3771" y="1991169"/>
              <a:ext cx="450976" cy="792116"/>
            </a:xfrm>
            <a:prstGeom prst="rect">
              <a:avLst/>
            </a:prstGeom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AD158219-C61D-4283-9507-A35EFB6F6FE2}"/>
                </a:ext>
              </a:extLst>
            </p:cNvPr>
            <p:cNvSpPr txBox="1"/>
            <p:nvPr/>
          </p:nvSpPr>
          <p:spPr>
            <a:xfrm>
              <a:off x="3732427" y="5301546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Round 4</a:t>
              </a: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2F538875-C747-4DAF-868F-6BF12A020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4897" y="5100799"/>
              <a:ext cx="386518" cy="678899"/>
            </a:xfrm>
            <a:prstGeom prst="rect">
              <a:avLst/>
            </a:prstGeom>
          </p:spPr>
        </p:pic>
        <p:pic>
          <p:nvPicPr>
            <p:cNvPr id="26" name="Image 25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9BF9F7FF-B287-4C85-A011-79ACFA064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5327052" y="4828814"/>
              <a:ext cx="769544" cy="1137687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6819258F-84DD-4CD2-8AB0-F4BF4A575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7612" y="5100799"/>
              <a:ext cx="397135" cy="772700"/>
            </a:xfrm>
            <a:prstGeom prst="rect">
              <a:avLst/>
            </a:prstGeom>
          </p:spPr>
        </p:pic>
        <p:pic>
          <p:nvPicPr>
            <p:cNvPr id="28" name="Image 27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58DF8AFE-6924-4188-96F8-C1FA915349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301147" y="4914892"/>
              <a:ext cx="769544" cy="1137687"/>
            </a:xfrm>
            <a:prstGeom prst="rect">
              <a:avLst/>
            </a:prstGeom>
          </p:spPr>
        </p:pic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3F995F48-75B3-4D84-8E66-DC5C3CF5F1A6}"/>
              </a:ext>
            </a:extLst>
          </p:cNvPr>
          <p:cNvSpPr txBox="1"/>
          <p:nvPr/>
        </p:nvSpPr>
        <p:spPr>
          <a:xfrm>
            <a:off x="7472164" y="1035756"/>
            <a:ext cx="340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err="1"/>
              <a:t>Hypothetical</a:t>
            </a:r>
            <a:r>
              <a:rPr lang="fr-FR" b="1"/>
              <a:t> courses of </a:t>
            </a:r>
            <a:r>
              <a:rPr lang="fr-FR" b="1" err="1"/>
              <a:t>events</a:t>
            </a:r>
            <a:endParaRPr lang="fr-FR" b="1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742DE98B-ADD7-41ED-9D5C-02A59496C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164" y="4374996"/>
            <a:ext cx="397135" cy="77270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0125C4DA-2A8D-4B93-A603-6867E91B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204" y="4382281"/>
            <a:ext cx="429882" cy="755066"/>
          </a:xfrm>
          <a:prstGeom prst="rect">
            <a:avLst/>
          </a:prstGeom>
        </p:spPr>
      </p:pic>
      <p:pic>
        <p:nvPicPr>
          <p:cNvPr id="48" name="Picture 4" descr="A picture containing blue, light&#10;&#10;Description automatically generated">
            <a:extLst>
              <a:ext uri="{FF2B5EF4-FFF2-40B4-BE49-F238E27FC236}">
                <a16:creationId xmlns:a16="http://schemas.microsoft.com/office/drawing/2014/main" id="{D667CBE8-F9DA-4F00-BA34-90A0DFED2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 flipH="1">
            <a:off x="5556660" y="1382442"/>
            <a:ext cx="1420887" cy="2645344"/>
          </a:xfrm>
        </p:spPr>
      </p:pic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2E5062E8-490E-442D-9302-069CF4017A6E}"/>
              </a:ext>
            </a:extLst>
          </p:cNvPr>
          <p:cNvCxnSpPr/>
          <p:nvPr/>
        </p:nvCxnSpPr>
        <p:spPr>
          <a:xfrm>
            <a:off x="5556660" y="1220422"/>
            <a:ext cx="0" cy="527409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Phylactère : pensées 46">
            <a:extLst>
              <a:ext uri="{FF2B5EF4-FFF2-40B4-BE49-F238E27FC236}">
                <a16:creationId xmlns:a16="http://schemas.microsoft.com/office/drawing/2014/main" id="{A41E2682-4EE0-45B6-AEE9-952A32F5C767}"/>
              </a:ext>
            </a:extLst>
          </p:cNvPr>
          <p:cNvSpPr/>
          <p:nvPr/>
        </p:nvSpPr>
        <p:spPr>
          <a:xfrm>
            <a:off x="6735470" y="2181407"/>
            <a:ext cx="2450445" cy="1438965"/>
          </a:xfrm>
          <a:prstGeom prst="cloudCallout">
            <a:avLst>
              <a:gd name="adj1" fmla="val -48029"/>
              <a:gd name="adj2" fmla="val -637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err="1"/>
              <a:t>What</a:t>
            </a:r>
            <a:r>
              <a:rPr lang="fr-FR"/>
              <a:t> if I </a:t>
            </a:r>
            <a:r>
              <a:rPr lang="fr-FR" err="1"/>
              <a:t>had</a:t>
            </a:r>
            <a:r>
              <a:rPr lang="fr-FR"/>
              <a:t> </a:t>
            </a:r>
            <a:r>
              <a:rPr lang="fr-FR" err="1"/>
              <a:t>switched</a:t>
            </a:r>
            <a:r>
              <a:rPr lang="fr-FR"/>
              <a:t> off?</a:t>
            </a:r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BE1F0EAA-6834-40B8-BE1A-EABBCB88D319}"/>
              </a:ext>
            </a:extLst>
          </p:cNvPr>
          <p:cNvSpPr/>
          <p:nvPr/>
        </p:nvSpPr>
        <p:spPr>
          <a:xfrm>
            <a:off x="78963" y="4363836"/>
            <a:ext cx="831254" cy="591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Parchemin : horizontal 56">
            <a:extLst>
              <a:ext uri="{FF2B5EF4-FFF2-40B4-BE49-F238E27FC236}">
                <a16:creationId xmlns:a16="http://schemas.microsoft.com/office/drawing/2014/main" id="{7A648789-6A04-42A9-991C-60D71C7BBE63}"/>
              </a:ext>
            </a:extLst>
          </p:cNvPr>
          <p:cNvSpPr/>
          <p:nvPr/>
        </p:nvSpPr>
        <p:spPr>
          <a:xfrm>
            <a:off x="1823068" y="683730"/>
            <a:ext cx="2554783" cy="951780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/>
              <a:t>Real world</a:t>
            </a:r>
          </a:p>
        </p:txBody>
      </p:sp>
      <p:sp>
        <p:nvSpPr>
          <p:cNvPr id="58" name="Parchemin : horizontal 57">
            <a:extLst>
              <a:ext uri="{FF2B5EF4-FFF2-40B4-BE49-F238E27FC236}">
                <a16:creationId xmlns:a16="http://schemas.microsoft.com/office/drawing/2014/main" id="{7A669154-ABEA-4A2F-95E7-B1AAC4A5F2DE}"/>
              </a:ext>
            </a:extLst>
          </p:cNvPr>
          <p:cNvSpPr/>
          <p:nvPr/>
        </p:nvSpPr>
        <p:spPr>
          <a:xfrm>
            <a:off x="9375655" y="3119331"/>
            <a:ext cx="2554783" cy="951780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/>
              <a:t>Alternative world 1</a:t>
            </a:r>
          </a:p>
        </p:txBody>
      </p:sp>
      <p:sp>
        <p:nvSpPr>
          <p:cNvPr id="60" name="Titre 1">
            <a:extLst>
              <a:ext uri="{FF2B5EF4-FFF2-40B4-BE49-F238E27FC236}">
                <a16:creationId xmlns:a16="http://schemas.microsoft.com/office/drawing/2014/main" id="{D2D5D1E8-9E88-4202-9945-5D99EC5AA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969" y="-310043"/>
            <a:ext cx="9601200" cy="1143000"/>
          </a:xfrm>
        </p:spPr>
        <p:txBody>
          <a:bodyPr/>
          <a:lstStyle/>
          <a:p>
            <a:pPr algn="ctr"/>
            <a:r>
              <a:rPr lang="fr-FR"/>
              <a:t>Alternative 1</a:t>
            </a:r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4AECC663-8A79-4BC8-9975-F07F5F5E85F4}"/>
              </a:ext>
            </a:extLst>
          </p:cNvPr>
          <p:cNvGrpSpPr/>
          <p:nvPr/>
        </p:nvGrpSpPr>
        <p:grpSpPr>
          <a:xfrm>
            <a:off x="6577110" y="4247348"/>
            <a:ext cx="926350" cy="1087650"/>
            <a:chOff x="6577110" y="4247348"/>
            <a:chExt cx="926350" cy="1087650"/>
          </a:xfrm>
        </p:grpSpPr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962F734E-C4EC-4D82-A4AB-59B6A0F75F68}"/>
                </a:ext>
              </a:extLst>
            </p:cNvPr>
            <p:cNvSpPr txBox="1"/>
            <p:nvPr/>
          </p:nvSpPr>
          <p:spPr>
            <a:xfrm>
              <a:off x="6863619" y="4405871"/>
              <a:ext cx="3497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/>
                <a:t>/</a:t>
              </a:r>
            </a:p>
          </p:txBody>
        </p:sp>
        <p:pic>
          <p:nvPicPr>
            <p:cNvPr id="63" name="Image 62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76529B0D-D93F-44AC-9BCB-4D2837F9DA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6577110" y="4247348"/>
              <a:ext cx="478823" cy="707887"/>
            </a:xfrm>
            <a:prstGeom prst="rect">
              <a:avLst/>
            </a:prstGeom>
          </p:spPr>
        </p:pic>
        <p:pic>
          <p:nvPicPr>
            <p:cNvPr id="64" name="Image 63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04D34E27-3B5A-43AA-BA99-6455E73BB3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024637" y="4627110"/>
              <a:ext cx="478823" cy="707888"/>
            </a:xfrm>
            <a:prstGeom prst="rect">
              <a:avLst/>
            </a:prstGeom>
          </p:spPr>
        </p:pic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C01CC54F-52E3-41EF-9184-C82F2F2F4595}"/>
              </a:ext>
            </a:extLst>
          </p:cNvPr>
          <p:cNvGrpSpPr/>
          <p:nvPr/>
        </p:nvGrpSpPr>
        <p:grpSpPr>
          <a:xfrm>
            <a:off x="7958368" y="4231527"/>
            <a:ext cx="926350" cy="1087650"/>
            <a:chOff x="6577110" y="4247348"/>
            <a:chExt cx="926350" cy="1087650"/>
          </a:xfrm>
        </p:grpSpPr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41EA102A-580F-4573-9C34-9483CF0DCE11}"/>
                </a:ext>
              </a:extLst>
            </p:cNvPr>
            <p:cNvSpPr txBox="1"/>
            <p:nvPr/>
          </p:nvSpPr>
          <p:spPr>
            <a:xfrm>
              <a:off x="6863619" y="4405871"/>
              <a:ext cx="3497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/>
                <a:t>/</a:t>
              </a:r>
            </a:p>
          </p:txBody>
        </p:sp>
        <p:pic>
          <p:nvPicPr>
            <p:cNvPr id="67" name="Image 66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4246A7E3-E436-4628-B999-807958759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6577110" y="4247348"/>
              <a:ext cx="478823" cy="707887"/>
            </a:xfrm>
            <a:prstGeom prst="rect">
              <a:avLst/>
            </a:prstGeom>
          </p:spPr>
        </p:pic>
        <p:pic>
          <p:nvPicPr>
            <p:cNvPr id="68" name="Image 67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91C98238-1227-4C97-AC21-69A393D0A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024637" y="4627110"/>
              <a:ext cx="478823" cy="707888"/>
            </a:xfrm>
            <a:prstGeom prst="rect">
              <a:avLst/>
            </a:prstGeom>
          </p:spPr>
        </p:pic>
      </p:grpSp>
      <p:sp>
        <p:nvSpPr>
          <p:cNvPr id="69" name="Cercle : creux 68">
            <a:extLst>
              <a:ext uri="{FF2B5EF4-FFF2-40B4-BE49-F238E27FC236}">
                <a16:creationId xmlns:a16="http://schemas.microsoft.com/office/drawing/2014/main" id="{A8C06BCE-C7D2-42BA-82CF-EAC2B5B07F75}"/>
              </a:ext>
            </a:extLst>
          </p:cNvPr>
          <p:cNvSpPr/>
          <p:nvPr/>
        </p:nvSpPr>
        <p:spPr>
          <a:xfrm>
            <a:off x="8337666" y="4548454"/>
            <a:ext cx="687409" cy="813562"/>
          </a:xfrm>
          <a:prstGeom prst="donut">
            <a:avLst>
              <a:gd name="adj" fmla="val 11016"/>
            </a:avLst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0" name="Signe de multiplication 69">
            <a:extLst>
              <a:ext uri="{FF2B5EF4-FFF2-40B4-BE49-F238E27FC236}">
                <a16:creationId xmlns:a16="http://schemas.microsoft.com/office/drawing/2014/main" id="{9ACE7F22-5935-47B6-9B7D-C372BC54D615}"/>
              </a:ext>
            </a:extLst>
          </p:cNvPr>
          <p:cNvSpPr/>
          <p:nvPr/>
        </p:nvSpPr>
        <p:spPr>
          <a:xfrm>
            <a:off x="7806127" y="4152900"/>
            <a:ext cx="831332" cy="772700"/>
          </a:xfrm>
          <a:prstGeom prst="mathMultiply">
            <a:avLst>
              <a:gd name="adj1" fmla="val 103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Bulle narrative : rectangle à coins arrondis 2">
            <a:extLst>
              <a:ext uri="{FF2B5EF4-FFF2-40B4-BE49-F238E27FC236}">
                <a16:creationId xmlns:a16="http://schemas.microsoft.com/office/drawing/2014/main" id="{6F4D4D69-1D7E-4E2F-8944-4974EEE831D9}"/>
              </a:ext>
            </a:extLst>
          </p:cNvPr>
          <p:cNvSpPr/>
          <p:nvPr/>
        </p:nvSpPr>
        <p:spPr>
          <a:xfrm>
            <a:off x="7770434" y="5330190"/>
            <a:ext cx="4314414" cy="1399162"/>
          </a:xfrm>
          <a:prstGeom prst="wedgeRoundRectCallout">
            <a:avLst>
              <a:gd name="adj1" fmla="val -26029"/>
              <a:gd name="adj2" fmla="val -5912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  <a:p>
            <a:pPr algn="ctr"/>
            <a:r>
              <a:rPr lang="fr-FR"/>
              <a:t>I </a:t>
            </a:r>
            <a:r>
              <a:rPr lang="fr-FR" err="1"/>
              <a:t>don’t</a:t>
            </a:r>
            <a:r>
              <a:rPr lang="fr-FR"/>
              <a:t> care about the </a:t>
            </a:r>
            <a:r>
              <a:rPr lang="fr-FR" err="1"/>
              <a:t>other</a:t>
            </a:r>
            <a:r>
              <a:rPr lang="fr-FR"/>
              <a:t> switch.</a:t>
            </a: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B4D3ADB1-CE03-47D9-84A8-D4D426E82A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38000" contrast="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577"/>
          <a:stretch/>
        </p:blipFill>
        <p:spPr>
          <a:xfrm>
            <a:off x="7770433" y="5619215"/>
            <a:ext cx="4518756" cy="327683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ZoneTexte 70">
            <a:extLst>
              <a:ext uri="{FF2B5EF4-FFF2-40B4-BE49-F238E27FC236}">
                <a16:creationId xmlns:a16="http://schemas.microsoft.com/office/drawing/2014/main" id="{7E5C5BD3-5299-41BE-9AA7-23E294B5919F}"/>
              </a:ext>
            </a:extLst>
          </p:cNvPr>
          <p:cNvSpPr txBox="1"/>
          <p:nvPr/>
        </p:nvSpPr>
        <p:spPr>
          <a:xfrm>
            <a:off x="9275508" y="4335382"/>
            <a:ext cx="412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/>
              <a:t>?</a:t>
            </a:r>
          </a:p>
        </p:txBody>
      </p:sp>
      <p:sp>
        <p:nvSpPr>
          <p:cNvPr id="72" name="Cercle : creux 71">
            <a:extLst>
              <a:ext uri="{FF2B5EF4-FFF2-40B4-BE49-F238E27FC236}">
                <a16:creationId xmlns:a16="http://schemas.microsoft.com/office/drawing/2014/main" id="{BA7048C4-D61F-4384-8F0E-0B3E684B2B08}"/>
              </a:ext>
            </a:extLst>
          </p:cNvPr>
          <p:cNvSpPr/>
          <p:nvPr/>
        </p:nvSpPr>
        <p:spPr>
          <a:xfrm>
            <a:off x="4496710" y="4247348"/>
            <a:ext cx="897424" cy="1087649"/>
          </a:xfrm>
          <a:prstGeom prst="donut">
            <a:avLst>
              <a:gd name="adj" fmla="val 11016"/>
            </a:avLst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72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14DA45-6D9B-4ED8-8447-36AD9611C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969" y="-310043"/>
            <a:ext cx="9601200" cy="1143000"/>
          </a:xfrm>
        </p:spPr>
        <p:txBody>
          <a:bodyPr/>
          <a:lstStyle/>
          <a:p>
            <a:pPr algn="ctr"/>
            <a:r>
              <a:rPr lang="fr-FR"/>
              <a:t>Alternative 1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554D9A9-488C-4592-B44E-095DA288C33A}"/>
              </a:ext>
            </a:extLst>
          </p:cNvPr>
          <p:cNvGrpSpPr/>
          <p:nvPr/>
        </p:nvGrpSpPr>
        <p:grpSpPr>
          <a:xfrm>
            <a:off x="931620" y="1599991"/>
            <a:ext cx="4366272" cy="4894527"/>
            <a:chOff x="3721260" y="1236350"/>
            <a:chExt cx="4366272" cy="4894527"/>
          </a:xfrm>
        </p:grpSpPr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1F0DC146-8347-4FE8-B580-8C4AC64D91C7}"/>
                </a:ext>
              </a:extLst>
            </p:cNvPr>
            <p:cNvSpPr txBox="1"/>
            <p:nvPr/>
          </p:nvSpPr>
          <p:spPr>
            <a:xfrm>
              <a:off x="4771082" y="1236350"/>
              <a:ext cx="168394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MV Boli"/>
                  <a:cs typeface="MV Boli"/>
                </a:rPr>
                <a:t>Alice’s switch</a:t>
              </a:r>
            </a:p>
            <a:p>
              <a:pPr algn="ctr"/>
              <a:r>
                <a:rPr lang="en-US">
                  <a:latin typeface="MV Boli"/>
                  <a:cs typeface="MV Boli"/>
                </a:rPr>
                <a:t>&amp; light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5D66AC7-2E65-4127-A870-D1D7A4069723}"/>
                </a:ext>
              </a:extLst>
            </p:cNvPr>
            <p:cNvSpPr txBox="1"/>
            <p:nvPr/>
          </p:nvSpPr>
          <p:spPr>
            <a:xfrm>
              <a:off x="3721260" y="2175996"/>
              <a:ext cx="1055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Round 1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EDD2D9D-0646-4921-BBC8-381B233DA507}"/>
                </a:ext>
              </a:extLst>
            </p:cNvPr>
            <p:cNvSpPr txBox="1"/>
            <p:nvPr/>
          </p:nvSpPr>
          <p:spPr>
            <a:xfrm>
              <a:off x="6401857" y="1244247"/>
              <a:ext cx="168394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MV Boli"/>
                  <a:cs typeface="MV Boli"/>
                </a:rPr>
                <a:t>Bob’s switch</a:t>
              </a:r>
            </a:p>
            <a:p>
              <a:pPr algn="ctr"/>
              <a:r>
                <a:rPr lang="en-US">
                  <a:latin typeface="MV Boli"/>
                  <a:cs typeface="MV Boli"/>
                </a:rPr>
                <a:t>&amp; light</a:t>
              </a:r>
            </a:p>
          </p:txBody>
        </p:sp>
        <p:pic>
          <p:nvPicPr>
            <p:cNvPr id="9" name="Image 8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1A29DB35-83C4-44CD-AD02-AFBECDA4D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317988" y="1784610"/>
              <a:ext cx="769544" cy="1137687"/>
            </a:xfrm>
            <a:prstGeom prst="rect">
              <a:avLst/>
            </a:prstGeom>
          </p:spPr>
        </p:pic>
        <p:pic>
          <p:nvPicPr>
            <p:cNvPr id="10" name="Image 9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25624492-A9A9-4C3E-82A0-A02EE7196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5371815" y="1657219"/>
              <a:ext cx="769544" cy="1137687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116A4FB-C2F8-406D-B29A-2C3280AE96FE}"/>
                </a:ext>
              </a:extLst>
            </p:cNvPr>
            <p:cNvSpPr txBox="1"/>
            <p:nvPr/>
          </p:nvSpPr>
          <p:spPr>
            <a:xfrm>
              <a:off x="3732427" y="3163907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Round 2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A9DE05E6-582E-48B7-B7AA-C1D702601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4897" y="2963160"/>
              <a:ext cx="386518" cy="678899"/>
            </a:xfrm>
            <a:prstGeom prst="rect">
              <a:avLst/>
            </a:prstGeom>
          </p:spPr>
        </p:pic>
        <p:pic>
          <p:nvPicPr>
            <p:cNvPr id="13" name="Image 12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E9FAC600-605B-4C35-BA29-54F575B1A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5342550" y="2691175"/>
              <a:ext cx="769544" cy="1137687"/>
            </a:xfrm>
            <a:prstGeom prst="rect">
              <a:avLst/>
            </a:prstGeom>
          </p:spPr>
        </p:pic>
        <p:pic>
          <p:nvPicPr>
            <p:cNvPr id="14" name="Image 13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C816A023-2500-4020-B151-D9D21D0C41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7305802" y="2683558"/>
              <a:ext cx="769544" cy="1137687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DAE047E-4A3E-4699-8661-D389AD1C7FF8}"/>
                </a:ext>
              </a:extLst>
            </p:cNvPr>
            <p:cNvSpPr txBox="1"/>
            <p:nvPr/>
          </p:nvSpPr>
          <p:spPr>
            <a:xfrm>
              <a:off x="3732428" y="4153042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Round 3</a:t>
              </a:r>
            </a:p>
          </p:txBody>
        </p:sp>
        <p:pic>
          <p:nvPicPr>
            <p:cNvPr id="16" name="Image 15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71E4F2CE-70BA-4B1C-9573-C6F368623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5368385" y="3777205"/>
              <a:ext cx="769544" cy="1137687"/>
            </a:xfrm>
            <a:prstGeom prst="rect">
              <a:avLst/>
            </a:prstGeom>
          </p:spPr>
        </p:pic>
        <p:pic>
          <p:nvPicPr>
            <p:cNvPr id="17" name="Image 16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42312403-5B31-45EE-8D58-ED4400224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317988" y="3834679"/>
              <a:ext cx="769544" cy="1137687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7C2B696-AC0C-4C07-AEA5-2CBD0C4CBF1A}"/>
                </a:ext>
              </a:extLst>
            </p:cNvPr>
            <p:cNvSpPr txBox="1"/>
            <p:nvPr/>
          </p:nvSpPr>
          <p:spPr>
            <a:xfrm>
              <a:off x="4167912" y="5761545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…</a:t>
              </a:r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32D7C6B7-C1E9-493B-A15E-4827C3511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9588" y="1974312"/>
              <a:ext cx="397135" cy="772700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E91A3133-2C3B-4476-BBE5-238D12A6A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7612" y="2963160"/>
              <a:ext cx="397135" cy="772700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1E64C5E1-5B9D-4DB5-9201-EE4498604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440" y="4025361"/>
              <a:ext cx="397135" cy="772700"/>
            </a:xfrm>
            <a:prstGeom prst="rect">
              <a:avLst/>
            </a:prstGeom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74F1BF44-5725-4B8F-A385-85F7D9DA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8315" y="3971741"/>
              <a:ext cx="397135" cy="772700"/>
            </a:xfrm>
            <a:prstGeom prst="rect">
              <a:avLst/>
            </a:prstGeom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8116D52C-920B-4F2E-B25B-38CF1D3CA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3771" y="1991169"/>
              <a:ext cx="450976" cy="792116"/>
            </a:xfrm>
            <a:prstGeom prst="rect">
              <a:avLst/>
            </a:prstGeom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AD158219-C61D-4283-9507-A35EFB6F6FE2}"/>
                </a:ext>
              </a:extLst>
            </p:cNvPr>
            <p:cNvSpPr txBox="1"/>
            <p:nvPr/>
          </p:nvSpPr>
          <p:spPr>
            <a:xfrm>
              <a:off x="3732427" y="5301546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Round 4</a:t>
              </a: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2F538875-C747-4DAF-868F-6BF12A020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4897" y="5100799"/>
              <a:ext cx="386518" cy="678899"/>
            </a:xfrm>
            <a:prstGeom prst="rect">
              <a:avLst/>
            </a:prstGeom>
          </p:spPr>
        </p:pic>
        <p:pic>
          <p:nvPicPr>
            <p:cNvPr id="26" name="Image 25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9BF9F7FF-B287-4C85-A011-79ACFA064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5327052" y="4828814"/>
              <a:ext cx="769544" cy="1137687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6819258F-84DD-4CD2-8AB0-F4BF4A575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7612" y="5100799"/>
              <a:ext cx="397135" cy="772700"/>
            </a:xfrm>
            <a:prstGeom prst="rect">
              <a:avLst/>
            </a:prstGeom>
          </p:spPr>
        </p:pic>
        <p:pic>
          <p:nvPicPr>
            <p:cNvPr id="28" name="Image 27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58DF8AFE-6924-4188-96F8-C1FA915349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301147" y="4914892"/>
              <a:ext cx="769544" cy="1137687"/>
            </a:xfrm>
            <a:prstGeom prst="rect">
              <a:avLst/>
            </a:prstGeom>
          </p:spPr>
        </p:pic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3F995F48-75B3-4D84-8E66-DC5C3CF5F1A6}"/>
              </a:ext>
            </a:extLst>
          </p:cNvPr>
          <p:cNvSpPr txBox="1"/>
          <p:nvPr/>
        </p:nvSpPr>
        <p:spPr>
          <a:xfrm>
            <a:off x="7472164" y="1035756"/>
            <a:ext cx="340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err="1"/>
              <a:t>Hypothetical</a:t>
            </a:r>
            <a:r>
              <a:rPr lang="fr-FR" b="1"/>
              <a:t> courses of </a:t>
            </a:r>
            <a:r>
              <a:rPr lang="fr-FR" b="1" err="1"/>
              <a:t>events</a:t>
            </a:r>
            <a:endParaRPr lang="fr-FR" b="1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742DE98B-ADD7-41ED-9D5C-02A59496C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164" y="4374996"/>
            <a:ext cx="397135" cy="77270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0125C4DA-2A8D-4B93-A603-6867E91B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204" y="4382281"/>
            <a:ext cx="429882" cy="755066"/>
          </a:xfrm>
          <a:prstGeom prst="rect">
            <a:avLst/>
          </a:prstGeom>
        </p:spPr>
      </p:pic>
      <p:pic>
        <p:nvPicPr>
          <p:cNvPr id="48" name="Picture 4" descr="A picture containing blue, light&#10;&#10;Description automatically generated">
            <a:extLst>
              <a:ext uri="{FF2B5EF4-FFF2-40B4-BE49-F238E27FC236}">
                <a16:creationId xmlns:a16="http://schemas.microsoft.com/office/drawing/2014/main" id="{D667CBE8-F9DA-4F00-BA34-90A0DFED2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 flipH="1">
            <a:off x="5556660" y="1382442"/>
            <a:ext cx="1420887" cy="2645344"/>
          </a:xfrm>
        </p:spPr>
      </p:pic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2E5062E8-490E-442D-9302-069CF4017A6E}"/>
              </a:ext>
            </a:extLst>
          </p:cNvPr>
          <p:cNvCxnSpPr/>
          <p:nvPr/>
        </p:nvCxnSpPr>
        <p:spPr>
          <a:xfrm>
            <a:off x="5556660" y="1220422"/>
            <a:ext cx="0" cy="527409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BE1F0EAA-6834-40B8-BE1A-EABBCB88D319}"/>
              </a:ext>
            </a:extLst>
          </p:cNvPr>
          <p:cNvSpPr/>
          <p:nvPr/>
        </p:nvSpPr>
        <p:spPr>
          <a:xfrm>
            <a:off x="78963" y="4363836"/>
            <a:ext cx="831254" cy="591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Bulle narrative : rectangle à coins arrondis 2">
            <a:extLst>
              <a:ext uri="{FF2B5EF4-FFF2-40B4-BE49-F238E27FC236}">
                <a16:creationId xmlns:a16="http://schemas.microsoft.com/office/drawing/2014/main" id="{6F4D4D69-1D7E-4E2F-8944-4974EEE831D9}"/>
              </a:ext>
            </a:extLst>
          </p:cNvPr>
          <p:cNvSpPr/>
          <p:nvPr/>
        </p:nvSpPr>
        <p:spPr>
          <a:xfrm>
            <a:off x="6267102" y="5443757"/>
            <a:ext cx="5772497" cy="1137687"/>
          </a:xfrm>
          <a:prstGeom prst="wedgeRoundRectCallout">
            <a:avLst>
              <a:gd name="adj1" fmla="val -31075"/>
              <a:gd name="adj2" fmla="val -6949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  <a:p>
            <a:r>
              <a:rPr lang="fr-FR" err="1"/>
              <a:t>Bell’s</a:t>
            </a:r>
            <a:r>
              <a:rPr lang="fr-FR"/>
              <a:t> </a:t>
            </a:r>
            <a:r>
              <a:rPr lang="fr-FR" err="1"/>
              <a:t>rule</a:t>
            </a:r>
            <a:r>
              <a:rPr lang="fr-FR"/>
              <a:t> (3)</a:t>
            </a:r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0F921392-B6C0-4F15-B791-44F8C7A5B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1335" y="5668485"/>
            <a:ext cx="297218" cy="570968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C1403C60-FA1C-46DF-9A41-24B8CE498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892" y="5684012"/>
            <a:ext cx="315392" cy="539913"/>
          </a:xfrm>
          <a:prstGeom prst="rect">
            <a:avLst/>
          </a:prstGeom>
        </p:spPr>
      </p:pic>
      <p:pic>
        <p:nvPicPr>
          <p:cNvPr id="62" name="Image 61" descr="Une image contenant objet, lumière, assis, debout&#10;&#10;Description générée automatiquement">
            <a:extLst>
              <a:ext uri="{FF2B5EF4-FFF2-40B4-BE49-F238E27FC236}">
                <a16:creationId xmlns:a16="http://schemas.microsoft.com/office/drawing/2014/main" id="{C7D43F48-2059-4A29-90A1-50F6D4A6B1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0"/>
          <a:stretch/>
        </p:blipFill>
        <p:spPr>
          <a:xfrm>
            <a:off x="10439133" y="5511444"/>
            <a:ext cx="627934" cy="904776"/>
          </a:xfrm>
          <a:prstGeom prst="rect">
            <a:avLst/>
          </a:prstGeom>
        </p:spPr>
      </p:pic>
      <p:pic>
        <p:nvPicPr>
          <p:cNvPr id="63" name="Image 62" descr="Une image contenant objet, lumière, assis, debout&#10;&#10;Description générée automatiquement">
            <a:extLst>
              <a:ext uri="{FF2B5EF4-FFF2-40B4-BE49-F238E27FC236}">
                <a16:creationId xmlns:a16="http://schemas.microsoft.com/office/drawing/2014/main" id="{907F6578-7174-47C4-AD6B-4BEC4F176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0"/>
          <a:stretch/>
        </p:blipFill>
        <p:spPr>
          <a:xfrm>
            <a:off x="11067067" y="5511444"/>
            <a:ext cx="627934" cy="904776"/>
          </a:xfrm>
          <a:prstGeom prst="rect">
            <a:avLst/>
          </a:prstGeom>
        </p:spPr>
      </p:pic>
      <p:sp>
        <p:nvSpPr>
          <p:cNvPr id="67" name="Flèche : droite 66">
            <a:extLst>
              <a:ext uri="{FF2B5EF4-FFF2-40B4-BE49-F238E27FC236}">
                <a16:creationId xmlns:a16="http://schemas.microsoft.com/office/drawing/2014/main" id="{A40470CA-FF7E-42C2-9E1A-1C1D758F4F9E}"/>
              </a:ext>
            </a:extLst>
          </p:cNvPr>
          <p:cNvSpPr/>
          <p:nvPr/>
        </p:nvSpPr>
        <p:spPr>
          <a:xfrm>
            <a:off x="9138419" y="5837179"/>
            <a:ext cx="1074609" cy="32541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60430408-FFC3-436A-BEDC-171B6C594B31}"/>
              </a:ext>
            </a:extLst>
          </p:cNvPr>
          <p:cNvGrpSpPr/>
          <p:nvPr/>
        </p:nvGrpSpPr>
        <p:grpSpPr>
          <a:xfrm>
            <a:off x="10391448" y="5536737"/>
            <a:ext cx="1437048" cy="1014928"/>
            <a:chOff x="4170274" y="7036250"/>
            <a:chExt cx="3480801" cy="2639395"/>
          </a:xfrm>
        </p:grpSpPr>
        <p:pic>
          <p:nvPicPr>
            <p:cNvPr id="72" name="Image 71" descr="Une image contenant lumière, photo, assis, orange&#10;&#10;Description générée automatiquement">
              <a:extLst>
                <a:ext uri="{FF2B5EF4-FFF2-40B4-BE49-F238E27FC236}">
                  <a16:creationId xmlns:a16="http://schemas.microsoft.com/office/drawing/2014/main" id="{17FEFFEC-35DC-4092-B47B-BAE46CC02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475" y="7036250"/>
              <a:ext cx="3459600" cy="2586051"/>
            </a:xfrm>
            <a:prstGeom prst="rect">
              <a:avLst/>
            </a:prstGeom>
          </p:spPr>
        </p:pic>
        <p:pic>
          <p:nvPicPr>
            <p:cNvPr id="73" name="Image 72" descr="Une image contenant lumière, photo, assis, orange&#10;&#10;Description générée automatiquement">
              <a:extLst>
                <a:ext uri="{FF2B5EF4-FFF2-40B4-BE49-F238E27FC236}">
                  <a16:creationId xmlns:a16="http://schemas.microsoft.com/office/drawing/2014/main" id="{BAD47810-F69B-42F2-B7A7-555EC8CA5DAF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70274" y="7090845"/>
              <a:ext cx="3459080" cy="2584800"/>
            </a:xfrm>
            <a:prstGeom prst="rect">
              <a:avLst/>
            </a:prstGeom>
          </p:spPr>
        </p:pic>
      </p:grpSp>
      <p:sp>
        <p:nvSpPr>
          <p:cNvPr id="74" name="Parchemin : horizontal 73">
            <a:extLst>
              <a:ext uri="{FF2B5EF4-FFF2-40B4-BE49-F238E27FC236}">
                <a16:creationId xmlns:a16="http://schemas.microsoft.com/office/drawing/2014/main" id="{F920A226-B1BD-4DAC-9CB4-F013BF8F8048}"/>
              </a:ext>
            </a:extLst>
          </p:cNvPr>
          <p:cNvSpPr/>
          <p:nvPr/>
        </p:nvSpPr>
        <p:spPr>
          <a:xfrm>
            <a:off x="9375655" y="3119331"/>
            <a:ext cx="2554783" cy="951780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/>
              <a:t>Alternative world 1</a:t>
            </a:r>
          </a:p>
        </p:txBody>
      </p:sp>
      <p:sp>
        <p:nvSpPr>
          <p:cNvPr id="75" name="Parchemin : horizontal 74">
            <a:extLst>
              <a:ext uri="{FF2B5EF4-FFF2-40B4-BE49-F238E27FC236}">
                <a16:creationId xmlns:a16="http://schemas.microsoft.com/office/drawing/2014/main" id="{54040394-AAA3-4820-96B9-EF13F323B780}"/>
              </a:ext>
            </a:extLst>
          </p:cNvPr>
          <p:cNvSpPr/>
          <p:nvPr/>
        </p:nvSpPr>
        <p:spPr>
          <a:xfrm>
            <a:off x="1823068" y="683730"/>
            <a:ext cx="2554783" cy="951780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/>
              <a:t>Real world</a:t>
            </a:r>
          </a:p>
        </p:txBody>
      </p:sp>
      <p:sp>
        <p:nvSpPr>
          <p:cNvPr id="76" name="Phylactère : pensées 75">
            <a:extLst>
              <a:ext uri="{FF2B5EF4-FFF2-40B4-BE49-F238E27FC236}">
                <a16:creationId xmlns:a16="http://schemas.microsoft.com/office/drawing/2014/main" id="{A524AA49-BF24-4CF1-9AEF-827A85FE39B7}"/>
              </a:ext>
            </a:extLst>
          </p:cNvPr>
          <p:cNvSpPr/>
          <p:nvPr/>
        </p:nvSpPr>
        <p:spPr>
          <a:xfrm>
            <a:off x="6735470" y="2181407"/>
            <a:ext cx="2450445" cy="1438965"/>
          </a:xfrm>
          <a:prstGeom prst="cloudCallout">
            <a:avLst>
              <a:gd name="adj1" fmla="val -48029"/>
              <a:gd name="adj2" fmla="val -637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err="1"/>
              <a:t>What</a:t>
            </a:r>
            <a:r>
              <a:rPr lang="fr-FR"/>
              <a:t> if I </a:t>
            </a:r>
            <a:r>
              <a:rPr lang="fr-FR" err="1"/>
              <a:t>had</a:t>
            </a:r>
            <a:r>
              <a:rPr lang="fr-FR"/>
              <a:t> </a:t>
            </a:r>
            <a:r>
              <a:rPr lang="fr-FR" err="1"/>
              <a:t>switched</a:t>
            </a:r>
            <a:r>
              <a:rPr lang="fr-FR"/>
              <a:t> off?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D74D29C6-BDFB-4C46-829C-BA18079580BC}"/>
              </a:ext>
            </a:extLst>
          </p:cNvPr>
          <p:cNvSpPr txBox="1"/>
          <p:nvPr/>
        </p:nvSpPr>
        <p:spPr>
          <a:xfrm>
            <a:off x="9275508" y="4335382"/>
            <a:ext cx="412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/>
              <a:t>?</a:t>
            </a:r>
          </a:p>
        </p:txBody>
      </p: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EC5791C2-4AEA-44F0-A6DB-5EE756FBA8E6}"/>
              </a:ext>
            </a:extLst>
          </p:cNvPr>
          <p:cNvGrpSpPr/>
          <p:nvPr/>
        </p:nvGrpSpPr>
        <p:grpSpPr>
          <a:xfrm>
            <a:off x="7958368" y="4231527"/>
            <a:ext cx="926350" cy="1087650"/>
            <a:chOff x="6577110" y="4247348"/>
            <a:chExt cx="926350" cy="1087650"/>
          </a:xfrm>
        </p:grpSpPr>
        <p:sp>
          <p:nvSpPr>
            <p:cNvPr id="79" name="ZoneTexte 78">
              <a:extLst>
                <a:ext uri="{FF2B5EF4-FFF2-40B4-BE49-F238E27FC236}">
                  <a16:creationId xmlns:a16="http://schemas.microsoft.com/office/drawing/2014/main" id="{2E9584F0-6756-45DF-9491-B8A341D5004D}"/>
                </a:ext>
              </a:extLst>
            </p:cNvPr>
            <p:cNvSpPr txBox="1"/>
            <p:nvPr/>
          </p:nvSpPr>
          <p:spPr>
            <a:xfrm>
              <a:off x="6863619" y="4405871"/>
              <a:ext cx="3497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/>
                <a:t>/</a:t>
              </a:r>
            </a:p>
          </p:txBody>
        </p:sp>
        <p:pic>
          <p:nvPicPr>
            <p:cNvPr id="80" name="Image 79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FCFC9125-5F9A-4859-A084-DBCAE6AF23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6577110" y="4247348"/>
              <a:ext cx="478823" cy="707887"/>
            </a:xfrm>
            <a:prstGeom prst="rect">
              <a:avLst/>
            </a:prstGeom>
          </p:spPr>
        </p:pic>
        <p:pic>
          <p:nvPicPr>
            <p:cNvPr id="81" name="Image 80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F9E9E513-05E0-4D28-922B-09740A3988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024637" y="4627110"/>
              <a:ext cx="478823" cy="707888"/>
            </a:xfrm>
            <a:prstGeom prst="rect">
              <a:avLst/>
            </a:prstGeom>
          </p:spPr>
        </p:pic>
      </p:grpSp>
      <p:sp>
        <p:nvSpPr>
          <p:cNvPr id="82" name="Cercle : creux 81">
            <a:extLst>
              <a:ext uri="{FF2B5EF4-FFF2-40B4-BE49-F238E27FC236}">
                <a16:creationId xmlns:a16="http://schemas.microsoft.com/office/drawing/2014/main" id="{73AEB9B7-4171-4D42-B59F-D24F3913E468}"/>
              </a:ext>
            </a:extLst>
          </p:cNvPr>
          <p:cNvSpPr/>
          <p:nvPr/>
        </p:nvSpPr>
        <p:spPr>
          <a:xfrm>
            <a:off x="8337666" y="4548454"/>
            <a:ext cx="687409" cy="813562"/>
          </a:xfrm>
          <a:prstGeom prst="donut">
            <a:avLst>
              <a:gd name="adj" fmla="val 11016"/>
            </a:avLst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3" name="Signe de multiplication 82">
            <a:extLst>
              <a:ext uri="{FF2B5EF4-FFF2-40B4-BE49-F238E27FC236}">
                <a16:creationId xmlns:a16="http://schemas.microsoft.com/office/drawing/2014/main" id="{53BE736E-B70B-45CD-B65E-B3E34F20BEE7}"/>
              </a:ext>
            </a:extLst>
          </p:cNvPr>
          <p:cNvSpPr/>
          <p:nvPr/>
        </p:nvSpPr>
        <p:spPr>
          <a:xfrm>
            <a:off x="7806127" y="4152900"/>
            <a:ext cx="831332" cy="772700"/>
          </a:xfrm>
          <a:prstGeom prst="mathMultiply">
            <a:avLst>
              <a:gd name="adj1" fmla="val 103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FD9F4A54-2619-4AD7-9774-F24E9A22D6D3}"/>
              </a:ext>
            </a:extLst>
          </p:cNvPr>
          <p:cNvGrpSpPr/>
          <p:nvPr/>
        </p:nvGrpSpPr>
        <p:grpSpPr>
          <a:xfrm>
            <a:off x="6599063" y="4260344"/>
            <a:ext cx="926350" cy="1087650"/>
            <a:chOff x="6577110" y="4247348"/>
            <a:chExt cx="926350" cy="1087650"/>
          </a:xfrm>
        </p:grpSpPr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C13F7F45-6975-414F-B6EF-848A6AE741AD}"/>
                </a:ext>
              </a:extLst>
            </p:cNvPr>
            <p:cNvSpPr txBox="1"/>
            <p:nvPr/>
          </p:nvSpPr>
          <p:spPr>
            <a:xfrm>
              <a:off x="6863619" y="4405871"/>
              <a:ext cx="3497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/>
                <a:t>/</a:t>
              </a:r>
            </a:p>
          </p:txBody>
        </p:sp>
        <p:pic>
          <p:nvPicPr>
            <p:cNvPr id="86" name="Image 85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D6A9D596-873A-40AF-9F40-3DB54265A4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6577110" y="4247348"/>
              <a:ext cx="478823" cy="707887"/>
            </a:xfrm>
            <a:prstGeom prst="rect">
              <a:avLst/>
            </a:prstGeom>
          </p:spPr>
        </p:pic>
        <p:pic>
          <p:nvPicPr>
            <p:cNvPr id="87" name="Image 86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EDF10BE4-E133-45FC-836E-40FEAA4400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024637" y="4627110"/>
              <a:ext cx="478823" cy="707888"/>
            </a:xfrm>
            <a:prstGeom prst="rect">
              <a:avLst/>
            </a:prstGeom>
          </p:spPr>
        </p:pic>
      </p:grpSp>
      <p:sp>
        <p:nvSpPr>
          <p:cNvPr id="88" name="Cercle : creux 87">
            <a:extLst>
              <a:ext uri="{FF2B5EF4-FFF2-40B4-BE49-F238E27FC236}">
                <a16:creationId xmlns:a16="http://schemas.microsoft.com/office/drawing/2014/main" id="{590447BE-DB19-4307-B82E-B30FB0117DF9}"/>
              </a:ext>
            </a:extLst>
          </p:cNvPr>
          <p:cNvSpPr/>
          <p:nvPr/>
        </p:nvSpPr>
        <p:spPr>
          <a:xfrm>
            <a:off x="6514433" y="4200626"/>
            <a:ext cx="687409" cy="813562"/>
          </a:xfrm>
          <a:prstGeom prst="donut">
            <a:avLst>
              <a:gd name="adj" fmla="val 11016"/>
            </a:avLst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9" name="Signe de multiplication 88">
            <a:extLst>
              <a:ext uri="{FF2B5EF4-FFF2-40B4-BE49-F238E27FC236}">
                <a16:creationId xmlns:a16="http://schemas.microsoft.com/office/drawing/2014/main" id="{2845C633-C762-4488-B44B-3988B6C802E2}"/>
              </a:ext>
            </a:extLst>
          </p:cNvPr>
          <p:cNvSpPr/>
          <p:nvPr/>
        </p:nvSpPr>
        <p:spPr>
          <a:xfrm>
            <a:off x="6884603" y="4589316"/>
            <a:ext cx="831332" cy="772700"/>
          </a:xfrm>
          <a:prstGeom prst="mathMultiply">
            <a:avLst>
              <a:gd name="adj1" fmla="val 103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629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14DA45-6D9B-4ED8-8447-36AD9611C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969" y="-310043"/>
            <a:ext cx="9601200" cy="1143000"/>
          </a:xfrm>
        </p:spPr>
        <p:txBody>
          <a:bodyPr/>
          <a:lstStyle/>
          <a:p>
            <a:pPr algn="ctr"/>
            <a:r>
              <a:rPr lang="fr-FR"/>
              <a:t>Alternative 2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554D9A9-488C-4592-B44E-095DA288C33A}"/>
              </a:ext>
            </a:extLst>
          </p:cNvPr>
          <p:cNvGrpSpPr/>
          <p:nvPr/>
        </p:nvGrpSpPr>
        <p:grpSpPr>
          <a:xfrm>
            <a:off x="931620" y="1599991"/>
            <a:ext cx="4366272" cy="4894527"/>
            <a:chOff x="3721260" y="1236350"/>
            <a:chExt cx="4366272" cy="4894527"/>
          </a:xfrm>
        </p:grpSpPr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1F0DC146-8347-4FE8-B580-8C4AC64D91C7}"/>
                </a:ext>
              </a:extLst>
            </p:cNvPr>
            <p:cNvSpPr txBox="1"/>
            <p:nvPr/>
          </p:nvSpPr>
          <p:spPr>
            <a:xfrm>
              <a:off x="4771082" y="1236350"/>
              <a:ext cx="168394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MV Boli"/>
                  <a:cs typeface="MV Boli"/>
                </a:rPr>
                <a:t>Alice’s switch</a:t>
              </a:r>
            </a:p>
            <a:p>
              <a:pPr algn="ctr"/>
              <a:r>
                <a:rPr lang="en-US">
                  <a:latin typeface="MV Boli"/>
                  <a:cs typeface="MV Boli"/>
                </a:rPr>
                <a:t>&amp; light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5D66AC7-2E65-4127-A870-D1D7A4069723}"/>
                </a:ext>
              </a:extLst>
            </p:cNvPr>
            <p:cNvSpPr txBox="1"/>
            <p:nvPr/>
          </p:nvSpPr>
          <p:spPr>
            <a:xfrm>
              <a:off x="3721260" y="2175996"/>
              <a:ext cx="1055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Round 1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EDD2D9D-0646-4921-BBC8-381B233DA507}"/>
                </a:ext>
              </a:extLst>
            </p:cNvPr>
            <p:cNvSpPr txBox="1"/>
            <p:nvPr/>
          </p:nvSpPr>
          <p:spPr>
            <a:xfrm>
              <a:off x="6401857" y="1244247"/>
              <a:ext cx="168394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MV Boli"/>
                  <a:cs typeface="MV Boli"/>
                </a:rPr>
                <a:t>Bob’s switch</a:t>
              </a:r>
            </a:p>
            <a:p>
              <a:pPr algn="ctr"/>
              <a:r>
                <a:rPr lang="en-US">
                  <a:latin typeface="MV Boli"/>
                  <a:cs typeface="MV Boli"/>
                </a:rPr>
                <a:t>&amp; light</a:t>
              </a:r>
            </a:p>
          </p:txBody>
        </p:sp>
        <p:pic>
          <p:nvPicPr>
            <p:cNvPr id="9" name="Image 8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1A29DB35-83C4-44CD-AD02-AFBECDA4D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317988" y="1784610"/>
              <a:ext cx="769544" cy="1137687"/>
            </a:xfrm>
            <a:prstGeom prst="rect">
              <a:avLst/>
            </a:prstGeom>
          </p:spPr>
        </p:pic>
        <p:pic>
          <p:nvPicPr>
            <p:cNvPr id="10" name="Image 9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25624492-A9A9-4C3E-82A0-A02EE7196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5371815" y="1657219"/>
              <a:ext cx="769544" cy="1137687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116A4FB-C2F8-406D-B29A-2C3280AE96FE}"/>
                </a:ext>
              </a:extLst>
            </p:cNvPr>
            <p:cNvSpPr txBox="1"/>
            <p:nvPr/>
          </p:nvSpPr>
          <p:spPr>
            <a:xfrm>
              <a:off x="3732427" y="3163907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Round 2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A9DE05E6-582E-48B7-B7AA-C1D702601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4897" y="2963160"/>
              <a:ext cx="386518" cy="678899"/>
            </a:xfrm>
            <a:prstGeom prst="rect">
              <a:avLst/>
            </a:prstGeom>
          </p:spPr>
        </p:pic>
        <p:pic>
          <p:nvPicPr>
            <p:cNvPr id="13" name="Image 12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E9FAC600-605B-4C35-BA29-54F575B1A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5342550" y="2691175"/>
              <a:ext cx="769544" cy="1137687"/>
            </a:xfrm>
            <a:prstGeom prst="rect">
              <a:avLst/>
            </a:prstGeom>
          </p:spPr>
        </p:pic>
        <p:pic>
          <p:nvPicPr>
            <p:cNvPr id="14" name="Image 13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C816A023-2500-4020-B151-D9D21D0C41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7305802" y="2683558"/>
              <a:ext cx="769544" cy="1137687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3DAE047E-4A3E-4699-8661-D389AD1C7FF8}"/>
                </a:ext>
              </a:extLst>
            </p:cNvPr>
            <p:cNvSpPr txBox="1"/>
            <p:nvPr/>
          </p:nvSpPr>
          <p:spPr>
            <a:xfrm>
              <a:off x="3732428" y="4153042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Round 3</a:t>
              </a:r>
            </a:p>
          </p:txBody>
        </p:sp>
        <p:pic>
          <p:nvPicPr>
            <p:cNvPr id="16" name="Image 15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71E4F2CE-70BA-4B1C-9573-C6F368623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5368385" y="3777205"/>
              <a:ext cx="769544" cy="1137687"/>
            </a:xfrm>
            <a:prstGeom prst="rect">
              <a:avLst/>
            </a:prstGeom>
          </p:spPr>
        </p:pic>
        <p:pic>
          <p:nvPicPr>
            <p:cNvPr id="17" name="Image 16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42312403-5B31-45EE-8D58-ED4400224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317988" y="3834679"/>
              <a:ext cx="769544" cy="1137687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7C2B696-AC0C-4C07-AEA5-2CBD0C4CBF1A}"/>
                </a:ext>
              </a:extLst>
            </p:cNvPr>
            <p:cNvSpPr txBox="1"/>
            <p:nvPr/>
          </p:nvSpPr>
          <p:spPr>
            <a:xfrm>
              <a:off x="4167912" y="5761545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…</a:t>
              </a:r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32D7C6B7-C1E9-493B-A15E-4827C3511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9588" y="1974312"/>
              <a:ext cx="397135" cy="772700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E91A3133-2C3B-4476-BBE5-238D12A6A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7612" y="2963160"/>
              <a:ext cx="397135" cy="772700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1E64C5E1-5B9D-4DB5-9201-EE4498604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0440" y="4025361"/>
              <a:ext cx="397135" cy="772700"/>
            </a:xfrm>
            <a:prstGeom prst="rect">
              <a:avLst/>
            </a:prstGeom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74F1BF44-5725-4B8F-A385-85F7D9DA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8315" y="3971741"/>
              <a:ext cx="397135" cy="772700"/>
            </a:xfrm>
            <a:prstGeom prst="rect">
              <a:avLst/>
            </a:prstGeom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8116D52C-920B-4F2E-B25B-38CF1D3CA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3771" y="1991169"/>
              <a:ext cx="450976" cy="792116"/>
            </a:xfrm>
            <a:prstGeom prst="rect">
              <a:avLst/>
            </a:prstGeom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AD158219-C61D-4283-9507-A35EFB6F6FE2}"/>
                </a:ext>
              </a:extLst>
            </p:cNvPr>
            <p:cNvSpPr txBox="1"/>
            <p:nvPr/>
          </p:nvSpPr>
          <p:spPr>
            <a:xfrm>
              <a:off x="3732427" y="5301546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Round 4</a:t>
              </a: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2F538875-C747-4DAF-868F-6BF12A020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4897" y="5100799"/>
              <a:ext cx="386518" cy="678899"/>
            </a:xfrm>
            <a:prstGeom prst="rect">
              <a:avLst/>
            </a:prstGeom>
          </p:spPr>
        </p:pic>
        <p:pic>
          <p:nvPicPr>
            <p:cNvPr id="26" name="Image 25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9BF9F7FF-B287-4C85-A011-79ACFA064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5327052" y="4828814"/>
              <a:ext cx="769544" cy="1137687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6819258F-84DD-4CD2-8AB0-F4BF4A575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7612" y="5100799"/>
              <a:ext cx="397135" cy="772700"/>
            </a:xfrm>
            <a:prstGeom prst="rect">
              <a:avLst/>
            </a:prstGeom>
          </p:spPr>
        </p:pic>
        <p:pic>
          <p:nvPicPr>
            <p:cNvPr id="28" name="Image 27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58DF8AFE-6924-4188-96F8-C1FA915349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301147" y="4914892"/>
              <a:ext cx="769544" cy="1137687"/>
            </a:xfrm>
            <a:prstGeom prst="rect">
              <a:avLst/>
            </a:prstGeom>
          </p:spPr>
        </p:pic>
      </p:grp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2E5062E8-490E-442D-9302-069CF4017A6E}"/>
              </a:ext>
            </a:extLst>
          </p:cNvPr>
          <p:cNvCxnSpPr/>
          <p:nvPr/>
        </p:nvCxnSpPr>
        <p:spPr>
          <a:xfrm>
            <a:off x="5556660" y="1220422"/>
            <a:ext cx="0" cy="527409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BE1F0EAA-6834-40B8-BE1A-EABBCB88D319}"/>
              </a:ext>
            </a:extLst>
          </p:cNvPr>
          <p:cNvSpPr/>
          <p:nvPr/>
        </p:nvSpPr>
        <p:spPr>
          <a:xfrm>
            <a:off x="78963" y="4363836"/>
            <a:ext cx="831254" cy="591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Parchemin : horizontal 74">
            <a:extLst>
              <a:ext uri="{FF2B5EF4-FFF2-40B4-BE49-F238E27FC236}">
                <a16:creationId xmlns:a16="http://schemas.microsoft.com/office/drawing/2014/main" id="{54040394-AAA3-4820-96B9-EF13F323B780}"/>
              </a:ext>
            </a:extLst>
          </p:cNvPr>
          <p:cNvSpPr/>
          <p:nvPr/>
        </p:nvSpPr>
        <p:spPr>
          <a:xfrm>
            <a:off x="1823068" y="683730"/>
            <a:ext cx="2554783" cy="951780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/>
              <a:t>Real world</a:t>
            </a:r>
          </a:p>
        </p:txBody>
      </p:sp>
      <p:pic>
        <p:nvPicPr>
          <p:cNvPr id="54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10526C2-290D-4A0A-99C8-7D5B11478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988008" y="4101396"/>
            <a:ext cx="1802395" cy="1937975"/>
          </a:xfrm>
          <a:prstGeom prst="rect">
            <a:avLst/>
          </a:prstGeom>
        </p:spPr>
      </p:pic>
      <p:sp>
        <p:nvSpPr>
          <p:cNvPr id="55" name="Phylactère : pensées 54">
            <a:extLst>
              <a:ext uri="{FF2B5EF4-FFF2-40B4-BE49-F238E27FC236}">
                <a16:creationId xmlns:a16="http://schemas.microsoft.com/office/drawing/2014/main" id="{9BFC54C1-BF7C-40F0-B672-81C4578AA164}"/>
              </a:ext>
            </a:extLst>
          </p:cNvPr>
          <p:cNvSpPr/>
          <p:nvPr/>
        </p:nvSpPr>
        <p:spPr>
          <a:xfrm>
            <a:off x="5788421" y="1813714"/>
            <a:ext cx="2819106" cy="1451845"/>
          </a:xfrm>
          <a:prstGeom prst="cloudCallout">
            <a:avLst>
              <a:gd name="adj1" fmla="val -16096"/>
              <a:gd name="adj2" fmla="val 894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if I </a:t>
            </a:r>
            <a:r>
              <a:rPr lang="fr-FR" dirty="0" err="1"/>
              <a:t>too</a:t>
            </a:r>
            <a:r>
              <a:rPr lang="fr-FR" dirty="0"/>
              <a:t>  </a:t>
            </a:r>
            <a:r>
              <a:rPr lang="fr-FR" dirty="0" err="1"/>
              <a:t>had</a:t>
            </a:r>
            <a:r>
              <a:rPr lang="fr-FR" dirty="0"/>
              <a:t> </a:t>
            </a:r>
            <a:r>
              <a:rPr lang="fr-FR" dirty="0" err="1"/>
              <a:t>switched</a:t>
            </a:r>
            <a:r>
              <a:rPr lang="fr-FR" dirty="0"/>
              <a:t> off?</a:t>
            </a:r>
          </a:p>
        </p:txBody>
      </p:sp>
      <p:sp>
        <p:nvSpPr>
          <p:cNvPr id="56" name="Parchemin : horizontal 55">
            <a:extLst>
              <a:ext uri="{FF2B5EF4-FFF2-40B4-BE49-F238E27FC236}">
                <a16:creationId xmlns:a16="http://schemas.microsoft.com/office/drawing/2014/main" id="{CF10F4F3-7B59-437F-ADC9-433339E690D3}"/>
              </a:ext>
            </a:extLst>
          </p:cNvPr>
          <p:cNvSpPr/>
          <p:nvPr/>
        </p:nvSpPr>
        <p:spPr>
          <a:xfrm>
            <a:off x="8874193" y="5609683"/>
            <a:ext cx="2554783" cy="951780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/>
              <a:t>Alternative world 2</a:t>
            </a: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635A8A22-6D6F-40D3-B437-6FB52600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136" y="4346416"/>
            <a:ext cx="429882" cy="755066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DB0F5C50-39D8-4A7B-BE07-D63D08CD3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131" y="4346416"/>
            <a:ext cx="429882" cy="755066"/>
          </a:xfrm>
          <a:prstGeom prst="rect">
            <a:avLst/>
          </a:prstGeom>
        </p:spPr>
      </p:pic>
      <p:sp>
        <p:nvSpPr>
          <p:cNvPr id="69" name="Bulle narrative : rectangle à coins arrondis 68">
            <a:extLst>
              <a:ext uri="{FF2B5EF4-FFF2-40B4-BE49-F238E27FC236}">
                <a16:creationId xmlns:a16="http://schemas.microsoft.com/office/drawing/2014/main" id="{C66747E4-5189-43DF-AA01-5B7E2C473D16}"/>
              </a:ext>
            </a:extLst>
          </p:cNvPr>
          <p:cNvSpPr/>
          <p:nvPr/>
        </p:nvSpPr>
        <p:spPr>
          <a:xfrm>
            <a:off x="7869299" y="2633033"/>
            <a:ext cx="4314414" cy="1242882"/>
          </a:xfrm>
          <a:prstGeom prst="wedgeRoundRectCallout">
            <a:avLst>
              <a:gd name="adj1" fmla="val 9105"/>
              <a:gd name="adj2" fmla="val 6597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  <a:p>
            <a:pPr algn="ctr"/>
            <a:r>
              <a:rPr lang="fr-FR"/>
              <a:t>I </a:t>
            </a:r>
            <a:r>
              <a:rPr lang="fr-FR" err="1"/>
              <a:t>don’t</a:t>
            </a:r>
            <a:r>
              <a:rPr lang="fr-FR"/>
              <a:t> care about the </a:t>
            </a:r>
            <a:r>
              <a:rPr lang="fr-FR" err="1"/>
              <a:t>other</a:t>
            </a:r>
            <a:r>
              <a:rPr lang="fr-FR"/>
              <a:t> switch.</a:t>
            </a:r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B4BED8CE-4DB4-4E28-B602-C4A89E9BCF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38000" contrast="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577"/>
          <a:stretch/>
        </p:blipFill>
        <p:spPr>
          <a:xfrm>
            <a:off x="7869298" y="2922059"/>
            <a:ext cx="4518756" cy="29108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Bulle narrative : rectangle à coins arrondis 77">
            <a:extLst>
              <a:ext uri="{FF2B5EF4-FFF2-40B4-BE49-F238E27FC236}">
                <a16:creationId xmlns:a16="http://schemas.microsoft.com/office/drawing/2014/main" id="{603D676B-9620-4F61-AD4D-8C9E610EAA9D}"/>
              </a:ext>
            </a:extLst>
          </p:cNvPr>
          <p:cNvSpPr/>
          <p:nvPr/>
        </p:nvSpPr>
        <p:spPr>
          <a:xfrm>
            <a:off x="8929917" y="2856933"/>
            <a:ext cx="3145572" cy="906939"/>
          </a:xfrm>
          <a:prstGeom prst="wedgeRoundRectCallout">
            <a:avLst>
              <a:gd name="adj1" fmla="val 27669"/>
              <a:gd name="adj2" fmla="val 8803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By a </a:t>
            </a:r>
            <a:r>
              <a:rPr lang="fr-FR" dirty="0" err="1"/>
              <a:t>similar</a:t>
            </a:r>
            <a:r>
              <a:rPr lang="fr-FR" dirty="0"/>
              <a:t> (</a:t>
            </a:r>
            <a:r>
              <a:rPr lang="fr-FR" dirty="0" err="1"/>
              <a:t>symmetric</a:t>
            </a:r>
            <a:r>
              <a:rPr lang="fr-FR" dirty="0"/>
              <a:t>) argument</a:t>
            </a:r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E8629BBD-DE5E-4B2B-964F-103C4239F817}"/>
              </a:ext>
            </a:extLst>
          </p:cNvPr>
          <p:cNvGrpSpPr/>
          <p:nvPr/>
        </p:nvGrpSpPr>
        <p:grpSpPr>
          <a:xfrm>
            <a:off x="9782153" y="4177838"/>
            <a:ext cx="926350" cy="1087650"/>
            <a:chOff x="6577110" y="4247348"/>
            <a:chExt cx="926350" cy="1087650"/>
          </a:xfrm>
        </p:grpSpPr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F8997AF8-E320-4F31-AC15-0C309D6CCBB3}"/>
                </a:ext>
              </a:extLst>
            </p:cNvPr>
            <p:cNvSpPr txBox="1"/>
            <p:nvPr/>
          </p:nvSpPr>
          <p:spPr>
            <a:xfrm>
              <a:off x="6863619" y="4405871"/>
              <a:ext cx="3497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/>
                <a:t>/</a:t>
              </a:r>
            </a:p>
          </p:txBody>
        </p:sp>
        <p:pic>
          <p:nvPicPr>
            <p:cNvPr id="81" name="Image 80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18F3D074-1759-4139-A8D3-28FE91319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6577110" y="4247348"/>
              <a:ext cx="478823" cy="707887"/>
            </a:xfrm>
            <a:prstGeom prst="rect">
              <a:avLst/>
            </a:prstGeom>
          </p:spPr>
        </p:pic>
        <p:pic>
          <p:nvPicPr>
            <p:cNvPr id="82" name="Image 81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23FA104E-D903-4C4A-A365-0CD701BD42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024637" y="4627110"/>
              <a:ext cx="478823" cy="707888"/>
            </a:xfrm>
            <a:prstGeom prst="rect">
              <a:avLst/>
            </a:prstGeom>
          </p:spPr>
        </p:pic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75A3B54B-FD28-47C2-BCAC-484539858DBB}"/>
              </a:ext>
            </a:extLst>
          </p:cNvPr>
          <p:cNvGrpSpPr/>
          <p:nvPr/>
        </p:nvGrpSpPr>
        <p:grpSpPr>
          <a:xfrm>
            <a:off x="11142467" y="4206994"/>
            <a:ext cx="926350" cy="1087650"/>
            <a:chOff x="6577110" y="4247348"/>
            <a:chExt cx="926350" cy="1087650"/>
          </a:xfrm>
        </p:grpSpPr>
        <p:sp>
          <p:nvSpPr>
            <p:cNvPr id="84" name="ZoneTexte 83">
              <a:extLst>
                <a:ext uri="{FF2B5EF4-FFF2-40B4-BE49-F238E27FC236}">
                  <a16:creationId xmlns:a16="http://schemas.microsoft.com/office/drawing/2014/main" id="{591B6C29-B99B-4496-8262-926421D6EB93}"/>
                </a:ext>
              </a:extLst>
            </p:cNvPr>
            <p:cNvSpPr txBox="1"/>
            <p:nvPr/>
          </p:nvSpPr>
          <p:spPr>
            <a:xfrm>
              <a:off x="6863619" y="4405871"/>
              <a:ext cx="3497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/>
                <a:t>/</a:t>
              </a:r>
            </a:p>
          </p:txBody>
        </p:sp>
        <p:pic>
          <p:nvPicPr>
            <p:cNvPr id="85" name="Image 84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D3D06B8C-C001-4EFD-BB02-4D4B76AFEA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6577110" y="4247348"/>
              <a:ext cx="478823" cy="707887"/>
            </a:xfrm>
            <a:prstGeom prst="rect">
              <a:avLst/>
            </a:prstGeom>
          </p:spPr>
        </p:pic>
        <p:pic>
          <p:nvPicPr>
            <p:cNvPr id="86" name="Image 85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D1E18B4D-725A-446F-B9E8-B868E4CEF8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024637" y="4627110"/>
              <a:ext cx="478823" cy="707888"/>
            </a:xfrm>
            <a:prstGeom prst="rect">
              <a:avLst/>
            </a:prstGeom>
          </p:spPr>
        </p:pic>
      </p:grpSp>
      <p:sp>
        <p:nvSpPr>
          <p:cNvPr id="87" name="Cercle : creux 86">
            <a:extLst>
              <a:ext uri="{FF2B5EF4-FFF2-40B4-BE49-F238E27FC236}">
                <a16:creationId xmlns:a16="http://schemas.microsoft.com/office/drawing/2014/main" id="{3366F6FE-8C03-4D53-9600-9E1624DB37B3}"/>
              </a:ext>
            </a:extLst>
          </p:cNvPr>
          <p:cNvSpPr/>
          <p:nvPr/>
        </p:nvSpPr>
        <p:spPr>
          <a:xfrm>
            <a:off x="9688581" y="4141673"/>
            <a:ext cx="687409" cy="813562"/>
          </a:xfrm>
          <a:prstGeom prst="donut">
            <a:avLst>
              <a:gd name="adj" fmla="val 11016"/>
            </a:avLst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8" name="Signe de multiplication 87">
            <a:extLst>
              <a:ext uri="{FF2B5EF4-FFF2-40B4-BE49-F238E27FC236}">
                <a16:creationId xmlns:a16="http://schemas.microsoft.com/office/drawing/2014/main" id="{47E2BF55-B7C7-4A38-A8EE-C829BA5551F5}"/>
              </a:ext>
            </a:extLst>
          </p:cNvPr>
          <p:cNvSpPr/>
          <p:nvPr/>
        </p:nvSpPr>
        <p:spPr>
          <a:xfrm>
            <a:off x="10058751" y="4530363"/>
            <a:ext cx="831332" cy="772700"/>
          </a:xfrm>
          <a:prstGeom prst="mathMultiply">
            <a:avLst>
              <a:gd name="adj1" fmla="val 103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7" name="Image 36" descr="Une image contenant objet, lumière, assis, debout&#10;&#10;Description générée automatiquement">
            <a:extLst>
              <a:ext uri="{FF2B5EF4-FFF2-40B4-BE49-F238E27FC236}">
                <a16:creationId xmlns:a16="http://schemas.microsoft.com/office/drawing/2014/main" id="{AE7334B0-EBB1-48C6-B06E-3DAC6BC0E9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0"/>
          <a:stretch/>
        </p:blipFill>
        <p:spPr>
          <a:xfrm>
            <a:off x="11190016" y="1248216"/>
            <a:ext cx="769544" cy="113768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742DE98B-ADD7-41ED-9D5C-02A59496C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9490" y="1430709"/>
            <a:ext cx="397135" cy="77270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0125C4DA-2A8D-4B93-A603-6867E91BA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530" y="1437994"/>
            <a:ext cx="429882" cy="755066"/>
          </a:xfrm>
          <a:prstGeom prst="rect">
            <a:avLst/>
          </a:prstGeom>
        </p:spPr>
      </p:pic>
      <p:pic>
        <p:nvPicPr>
          <p:cNvPr id="39" name="Image 38" descr="Une image contenant objet, lumière, assis, debout&#10;&#10;Description générée automatiquement">
            <a:extLst>
              <a:ext uri="{FF2B5EF4-FFF2-40B4-BE49-F238E27FC236}">
                <a16:creationId xmlns:a16="http://schemas.microsoft.com/office/drawing/2014/main" id="{4F654E76-5DE4-4FAB-9012-9A3E9F89CB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40"/>
          <a:stretch/>
        </p:blipFill>
        <p:spPr>
          <a:xfrm>
            <a:off x="9844912" y="1237689"/>
            <a:ext cx="769544" cy="1137687"/>
          </a:xfrm>
          <a:prstGeom prst="rect">
            <a:avLst/>
          </a:prstGeom>
        </p:spPr>
      </p:pic>
      <p:sp>
        <p:nvSpPr>
          <p:cNvPr id="74" name="Parchemin : horizontal 73">
            <a:extLst>
              <a:ext uri="{FF2B5EF4-FFF2-40B4-BE49-F238E27FC236}">
                <a16:creationId xmlns:a16="http://schemas.microsoft.com/office/drawing/2014/main" id="{F920A226-B1BD-4DAC-9CB4-F013BF8F8048}"/>
              </a:ext>
            </a:extLst>
          </p:cNvPr>
          <p:cNvSpPr/>
          <p:nvPr/>
        </p:nvSpPr>
        <p:spPr>
          <a:xfrm>
            <a:off x="9302152" y="286024"/>
            <a:ext cx="2554783" cy="951780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Alternative world 1</a:t>
            </a:r>
          </a:p>
        </p:txBody>
      </p:sp>
      <p:sp>
        <p:nvSpPr>
          <p:cNvPr id="89" name="Cercle : creux 88">
            <a:extLst>
              <a:ext uri="{FF2B5EF4-FFF2-40B4-BE49-F238E27FC236}">
                <a16:creationId xmlns:a16="http://schemas.microsoft.com/office/drawing/2014/main" id="{55C8B2F1-71E5-4F2E-ABC1-76809E82A2DA}"/>
              </a:ext>
            </a:extLst>
          </p:cNvPr>
          <p:cNvSpPr/>
          <p:nvPr/>
        </p:nvSpPr>
        <p:spPr>
          <a:xfrm>
            <a:off x="9800333" y="1288457"/>
            <a:ext cx="897424" cy="1087649"/>
          </a:xfrm>
          <a:prstGeom prst="donut">
            <a:avLst>
              <a:gd name="adj" fmla="val 11016"/>
            </a:avLst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0" name="Cercle : creux 89">
            <a:extLst>
              <a:ext uri="{FF2B5EF4-FFF2-40B4-BE49-F238E27FC236}">
                <a16:creationId xmlns:a16="http://schemas.microsoft.com/office/drawing/2014/main" id="{E4173294-0AA4-47A4-BCC9-FAB32E47AFBC}"/>
              </a:ext>
            </a:extLst>
          </p:cNvPr>
          <p:cNvSpPr/>
          <p:nvPr/>
        </p:nvSpPr>
        <p:spPr>
          <a:xfrm>
            <a:off x="11045097" y="4163399"/>
            <a:ext cx="687409" cy="813562"/>
          </a:xfrm>
          <a:prstGeom prst="donut">
            <a:avLst>
              <a:gd name="adj" fmla="val 11016"/>
            </a:avLst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1" name="Signe de multiplication 90">
            <a:extLst>
              <a:ext uri="{FF2B5EF4-FFF2-40B4-BE49-F238E27FC236}">
                <a16:creationId xmlns:a16="http://schemas.microsoft.com/office/drawing/2014/main" id="{5CAAF9D3-5754-4911-ABB6-10934367CA76}"/>
              </a:ext>
            </a:extLst>
          </p:cNvPr>
          <p:cNvSpPr/>
          <p:nvPr/>
        </p:nvSpPr>
        <p:spPr>
          <a:xfrm>
            <a:off x="11415267" y="4552089"/>
            <a:ext cx="831332" cy="772700"/>
          </a:xfrm>
          <a:prstGeom prst="mathMultiply">
            <a:avLst>
              <a:gd name="adj1" fmla="val 103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BEA8062B-CEB3-40A2-A8C7-EE4946E35EB3}"/>
              </a:ext>
            </a:extLst>
          </p:cNvPr>
          <p:cNvCxnSpPr>
            <a:cxnSpLocks/>
          </p:cNvCxnSpPr>
          <p:nvPr/>
        </p:nvCxnSpPr>
        <p:spPr>
          <a:xfrm>
            <a:off x="9039359" y="98474"/>
            <a:ext cx="0" cy="237171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A2A434AE-BC9E-4774-A941-44CD750C34A8}"/>
              </a:ext>
            </a:extLst>
          </p:cNvPr>
          <p:cNvCxnSpPr>
            <a:cxnSpLocks/>
          </p:cNvCxnSpPr>
          <p:nvPr/>
        </p:nvCxnSpPr>
        <p:spPr>
          <a:xfrm>
            <a:off x="9039359" y="2470192"/>
            <a:ext cx="320724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26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  <p:bldP spid="78" grpId="0" animBg="1"/>
      <p:bldP spid="87" grpId="0" animBg="1"/>
      <p:bldP spid="88" grpId="0" animBg="1"/>
      <p:bldP spid="89" grpId="0" animBg="1"/>
      <p:bldP spid="90" grpId="0" animBg="1"/>
      <p:bldP spid="9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23A8C15-F74A-4B0A-AF2B-3FF221716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990" y="1315329"/>
            <a:ext cx="2621881" cy="2081118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9D3C80C9-BB5D-4368-B837-03A506FFBCFF}"/>
              </a:ext>
            </a:extLst>
          </p:cNvPr>
          <p:cNvGrpSpPr/>
          <p:nvPr/>
        </p:nvGrpSpPr>
        <p:grpSpPr>
          <a:xfrm>
            <a:off x="608286" y="2102378"/>
            <a:ext cx="4934937" cy="2851552"/>
            <a:chOff x="7577723" y="622803"/>
            <a:chExt cx="4438312" cy="2589588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554B1753-873F-425C-A3E8-A5A61C2D8BFC}"/>
                </a:ext>
              </a:extLst>
            </p:cNvPr>
            <p:cNvGrpSpPr/>
            <p:nvPr/>
          </p:nvGrpSpPr>
          <p:grpSpPr>
            <a:xfrm>
              <a:off x="8242431" y="622803"/>
              <a:ext cx="3773604" cy="2589588"/>
              <a:chOff x="564875" y="2196710"/>
              <a:chExt cx="6509629" cy="4583454"/>
            </a:xfrm>
          </p:grpSpPr>
          <p:sp>
            <p:nvSpPr>
              <p:cNvPr id="31" name="Flèche : droite 30">
                <a:extLst>
                  <a:ext uri="{FF2B5EF4-FFF2-40B4-BE49-F238E27FC236}">
                    <a16:creationId xmlns:a16="http://schemas.microsoft.com/office/drawing/2014/main" id="{2D285271-B4CE-4BA6-A45A-8E4F012C9C40}"/>
                  </a:ext>
                </a:extLst>
              </p:cNvPr>
              <p:cNvSpPr/>
              <p:nvPr/>
            </p:nvSpPr>
            <p:spPr>
              <a:xfrm>
                <a:off x="2437189" y="2703049"/>
                <a:ext cx="1853747" cy="575976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err="1">
                    <a:solidFill>
                      <a:schemeClr val="tx1"/>
                    </a:solidFill>
                  </a:rPr>
                  <a:t>sometimes</a:t>
                </a:r>
                <a:endParaRPr lang="fr-FR" sz="1100">
                  <a:solidFill>
                    <a:schemeClr val="tx1"/>
                  </a:solidFill>
                </a:endParaRPr>
              </a:p>
            </p:txBody>
          </p:sp>
          <p:pic>
            <p:nvPicPr>
              <p:cNvPr id="32" name="Image 31">
                <a:extLst>
                  <a:ext uri="{FF2B5EF4-FFF2-40B4-BE49-F238E27FC236}">
                    <a16:creationId xmlns:a16="http://schemas.microsoft.com/office/drawing/2014/main" id="{7B77C4E3-879C-47B0-AF2E-3DE5892EBD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227" y="2418164"/>
                <a:ext cx="512713" cy="1010588"/>
              </a:xfrm>
              <a:prstGeom prst="rect">
                <a:avLst/>
              </a:prstGeom>
            </p:spPr>
          </p:pic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F04C46B1-B5BF-44FB-A046-7911D04DB7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0446" y="2417531"/>
                <a:ext cx="512713" cy="1010588"/>
              </a:xfrm>
              <a:prstGeom prst="rect">
                <a:avLst/>
              </a:prstGeom>
            </p:spPr>
          </p:pic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25EA5603-4FFC-4773-A65D-085D78027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197" y="3935887"/>
                <a:ext cx="544065" cy="955621"/>
              </a:xfrm>
              <a:prstGeom prst="rect">
                <a:avLst/>
              </a:prstGeom>
            </p:spPr>
          </p:pic>
          <p:pic>
            <p:nvPicPr>
              <p:cNvPr id="35" name="Image 34">
                <a:extLst>
                  <a:ext uri="{FF2B5EF4-FFF2-40B4-BE49-F238E27FC236}">
                    <a16:creationId xmlns:a16="http://schemas.microsoft.com/office/drawing/2014/main" id="{1CD1F55D-BB3C-4A69-970E-71830098B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8335" y="3935887"/>
                <a:ext cx="544065" cy="955621"/>
              </a:xfrm>
              <a:prstGeom prst="rect">
                <a:avLst/>
              </a:prstGeom>
            </p:spPr>
          </p:pic>
          <p:pic>
            <p:nvPicPr>
              <p:cNvPr id="36" name="Image 35">
                <a:extLst>
                  <a:ext uri="{FF2B5EF4-FFF2-40B4-BE49-F238E27FC236}">
                    <a16:creationId xmlns:a16="http://schemas.microsoft.com/office/drawing/2014/main" id="{5C450BDA-8A50-45C1-A5E5-FB9CBA558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4010" y="5216975"/>
                <a:ext cx="512713" cy="1010588"/>
              </a:xfrm>
              <a:prstGeom prst="rect">
                <a:avLst/>
              </a:prstGeom>
            </p:spPr>
          </p:pic>
          <p:pic>
            <p:nvPicPr>
              <p:cNvPr id="37" name="Image 36">
                <a:extLst>
                  <a:ext uri="{FF2B5EF4-FFF2-40B4-BE49-F238E27FC236}">
                    <a16:creationId xmlns:a16="http://schemas.microsoft.com/office/drawing/2014/main" id="{E10C9B60-1EE9-4EA7-A930-88F4DEC1C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4875" y="5244458"/>
                <a:ext cx="544065" cy="955621"/>
              </a:xfrm>
              <a:prstGeom prst="rect">
                <a:avLst/>
              </a:prstGeom>
            </p:spPr>
          </p:pic>
          <p:pic>
            <p:nvPicPr>
              <p:cNvPr id="38" name="Image 37" descr="Une image contenant objet, lumière, assis, debout&#10;&#10;Description générée automatiquement">
                <a:extLst>
                  <a:ext uri="{FF2B5EF4-FFF2-40B4-BE49-F238E27FC236}">
                    <a16:creationId xmlns:a16="http://schemas.microsoft.com/office/drawing/2014/main" id="{4E02A56C-AF76-4288-AD5F-816FD96698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540"/>
              <a:stretch/>
            </p:blipFill>
            <p:spPr>
              <a:xfrm>
                <a:off x="4655930" y="3615563"/>
                <a:ext cx="1083213" cy="1601412"/>
              </a:xfrm>
              <a:prstGeom prst="rect">
                <a:avLst/>
              </a:prstGeom>
            </p:spPr>
          </p:pic>
          <p:pic>
            <p:nvPicPr>
              <p:cNvPr id="39" name="Image 38" descr="Une image contenant objet, lumière, assis, debout&#10;&#10;Description générée automatiquement">
                <a:extLst>
                  <a:ext uri="{FF2B5EF4-FFF2-40B4-BE49-F238E27FC236}">
                    <a16:creationId xmlns:a16="http://schemas.microsoft.com/office/drawing/2014/main" id="{C339443C-6B7C-48B9-9CA4-3CBD69E522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540"/>
              <a:stretch/>
            </p:blipFill>
            <p:spPr>
              <a:xfrm>
                <a:off x="5742591" y="3615563"/>
                <a:ext cx="1083213" cy="1601412"/>
              </a:xfrm>
              <a:prstGeom prst="rect">
                <a:avLst/>
              </a:prstGeom>
            </p:spPr>
          </p:pic>
          <p:pic>
            <p:nvPicPr>
              <p:cNvPr id="40" name="Image 39" descr="Une image contenant objet, lumière, assis, debout&#10;&#10;Description générée automatiquement">
                <a:extLst>
                  <a:ext uri="{FF2B5EF4-FFF2-40B4-BE49-F238E27FC236}">
                    <a16:creationId xmlns:a16="http://schemas.microsoft.com/office/drawing/2014/main" id="{950B86F9-DD75-4D1D-AF8C-84131D26BA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40"/>
              <a:stretch/>
            </p:blipFill>
            <p:spPr>
              <a:xfrm>
                <a:off x="4677794" y="4939019"/>
                <a:ext cx="1083213" cy="1601412"/>
              </a:xfrm>
              <a:prstGeom prst="rect">
                <a:avLst/>
              </a:prstGeom>
            </p:spPr>
          </p:pic>
          <p:pic>
            <p:nvPicPr>
              <p:cNvPr id="41" name="Image 40" descr="Une image contenant objet, lumière, assis, debout&#10;&#10;Description générée automatiquement">
                <a:extLst>
                  <a:ext uri="{FF2B5EF4-FFF2-40B4-BE49-F238E27FC236}">
                    <a16:creationId xmlns:a16="http://schemas.microsoft.com/office/drawing/2014/main" id="{F7DD1107-4403-4A7C-8017-B1D9A91A61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40"/>
              <a:stretch/>
            </p:blipFill>
            <p:spPr>
              <a:xfrm>
                <a:off x="5761007" y="4939019"/>
                <a:ext cx="1083213" cy="1601412"/>
              </a:xfrm>
              <a:prstGeom prst="rect">
                <a:avLst/>
              </a:prstGeom>
            </p:spPr>
          </p:pic>
          <p:pic>
            <p:nvPicPr>
              <p:cNvPr id="42" name="Image 41" descr="Une image contenant objet, lumière, assis, debout&#10;&#10;Description générée automatiquement">
                <a:extLst>
                  <a:ext uri="{FF2B5EF4-FFF2-40B4-BE49-F238E27FC236}">
                    <a16:creationId xmlns:a16="http://schemas.microsoft.com/office/drawing/2014/main" id="{2F2AC7E2-7B87-4F8D-876E-73E29075FA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40"/>
              <a:stretch/>
            </p:blipFill>
            <p:spPr>
              <a:xfrm>
                <a:off x="4677794" y="2196710"/>
                <a:ext cx="1083213" cy="1601412"/>
              </a:xfrm>
              <a:prstGeom prst="rect">
                <a:avLst/>
              </a:prstGeom>
            </p:spPr>
          </p:pic>
          <p:pic>
            <p:nvPicPr>
              <p:cNvPr id="43" name="Image 42" descr="Une image contenant objet, lumière, assis, debout&#10;&#10;Description générée automatiquement">
                <a:extLst>
                  <a:ext uri="{FF2B5EF4-FFF2-40B4-BE49-F238E27FC236}">
                    <a16:creationId xmlns:a16="http://schemas.microsoft.com/office/drawing/2014/main" id="{DA2FD1FD-E441-4088-82BB-CFC38B56E1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40"/>
              <a:stretch/>
            </p:blipFill>
            <p:spPr>
              <a:xfrm>
                <a:off x="5761007" y="2196710"/>
                <a:ext cx="1083213" cy="1601412"/>
              </a:xfrm>
              <a:prstGeom prst="rect">
                <a:avLst/>
              </a:prstGeom>
            </p:spPr>
          </p:pic>
          <p:sp>
            <p:nvSpPr>
              <p:cNvPr id="44" name="Flèche : droite 43">
                <a:extLst>
                  <a:ext uri="{FF2B5EF4-FFF2-40B4-BE49-F238E27FC236}">
                    <a16:creationId xmlns:a16="http://schemas.microsoft.com/office/drawing/2014/main" id="{91907324-04E5-4DFA-BDF5-BD6BCB26CAAA}"/>
                  </a:ext>
                </a:extLst>
              </p:cNvPr>
              <p:cNvSpPr/>
              <p:nvPr/>
            </p:nvSpPr>
            <p:spPr>
              <a:xfrm>
                <a:off x="2437188" y="4168561"/>
                <a:ext cx="1853747" cy="575976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Flèche : droite 44">
                <a:extLst>
                  <a:ext uri="{FF2B5EF4-FFF2-40B4-BE49-F238E27FC236}">
                    <a16:creationId xmlns:a16="http://schemas.microsoft.com/office/drawing/2014/main" id="{67C1DC59-EA5F-47B4-979C-D23E7B0CFEFC}"/>
                  </a:ext>
                </a:extLst>
              </p:cNvPr>
              <p:cNvSpPr/>
              <p:nvPr/>
            </p:nvSpPr>
            <p:spPr>
              <a:xfrm>
                <a:off x="2434006" y="5515556"/>
                <a:ext cx="1853747" cy="575976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" name="Groupe 45">
                <a:extLst>
                  <a:ext uri="{FF2B5EF4-FFF2-40B4-BE49-F238E27FC236}">
                    <a16:creationId xmlns:a16="http://schemas.microsoft.com/office/drawing/2014/main" id="{7DB55E7D-4615-4824-A774-43C6CF7133F7}"/>
                  </a:ext>
                </a:extLst>
              </p:cNvPr>
              <p:cNvGrpSpPr/>
              <p:nvPr/>
            </p:nvGrpSpPr>
            <p:grpSpPr>
              <a:xfrm>
                <a:off x="4595535" y="4983787"/>
                <a:ext cx="2478969" cy="1796377"/>
                <a:chOff x="4170274" y="7036250"/>
                <a:chExt cx="3480801" cy="2639395"/>
              </a:xfrm>
            </p:grpSpPr>
            <p:pic>
              <p:nvPicPr>
                <p:cNvPr id="50" name="Image 49" descr="Une image contenant lumière, photo, assis, orange&#10;&#10;Description générée automatiquement">
                  <a:extLst>
                    <a:ext uri="{FF2B5EF4-FFF2-40B4-BE49-F238E27FC236}">
                      <a16:creationId xmlns:a16="http://schemas.microsoft.com/office/drawing/2014/main" id="{E8B25934-7FEE-4CE3-8707-36EFF23FA4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1475" y="7036250"/>
                  <a:ext cx="3459600" cy="2586051"/>
                </a:xfrm>
                <a:prstGeom prst="rect">
                  <a:avLst/>
                </a:prstGeom>
              </p:spPr>
            </p:pic>
            <p:pic>
              <p:nvPicPr>
                <p:cNvPr id="51" name="Image 50" descr="Une image contenant lumière, photo, assis, orange&#10;&#10;Description générée automatiquement">
                  <a:extLst>
                    <a:ext uri="{FF2B5EF4-FFF2-40B4-BE49-F238E27FC236}">
                      <a16:creationId xmlns:a16="http://schemas.microsoft.com/office/drawing/2014/main" id="{92514646-EC87-4DDF-A17F-27C3CAC3CAA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170274" y="7090845"/>
                  <a:ext cx="3459080" cy="2584800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oupe 46">
                <a:extLst>
                  <a:ext uri="{FF2B5EF4-FFF2-40B4-BE49-F238E27FC236}">
                    <a16:creationId xmlns:a16="http://schemas.microsoft.com/office/drawing/2014/main" id="{6ED4EE84-D078-43DC-985D-E7517D80FEAE}"/>
                  </a:ext>
                </a:extLst>
              </p:cNvPr>
              <p:cNvGrpSpPr/>
              <p:nvPr/>
            </p:nvGrpSpPr>
            <p:grpSpPr>
              <a:xfrm>
                <a:off x="4595536" y="3510141"/>
                <a:ext cx="2388514" cy="1673580"/>
                <a:chOff x="4170274" y="7036250"/>
                <a:chExt cx="3480801" cy="2639395"/>
              </a:xfrm>
            </p:grpSpPr>
            <p:pic>
              <p:nvPicPr>
                <p:cNvPr id="48" name="Image 47" descr="Une image contenant lumière, photo, assis, orange&#10;&#10;Description générée automatiquement">
                  <a:extLst>
                    <a:ext uri="{FF2B5EF4-FFF2-40B4-BE49-F238E27FC236}">
                      <a16:creationId xmlns:a16="http://schemas.microsoft.com/office/drawing/2014/main" id="{D41DDDA0-8928-46B7-ACEC-B29A3D683A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1475" y="7036250"/>
                  <a:ext cx="3459600" cy="2586051"/>
                </a:xfrm>
                <a:prstGeom prst="rect">
                  <a:avLst/>
                </a:prstGeom>
              </p:spPr>
            </p:pic>
            <p:pic>
              <p:nvPicPr>
                <p:cNvPr id="49" name="Image 48" descr="Une image contenant lumière, photo, assis, orange&#10;&#10;Description générée automatiquement">
                  <a:extLst>
                    <a:ext uri="{FF2B5EF4-FFF2-40B4-BE49-F238E27FC236}">
                      <a16:creationId xmlns:a16="http://schemas.microsoft.com/office/drawing/2014/main" id="{C8E18285-F622-430D-82CE-C583E8E00A1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170274" y="7090845"/>
                  <a:ext cx="3459080" cy="2584800"/>
                </a:xfrm>
                <a:prstGeom prst="rect">
                  <a:avLst/>
                </a:prstGeom>
              </p:spPr>
            </p:pic>
          </p:grpSp>
        </p:grp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15F13A9-91EE-4BBA-B70B-FD61209EA94A}"/>
                </a:ext>
              </a:extLst>
            </p:cNvPr>
            <p:cNvSpPr txBox="1"/>
            <p:nvPr/>
          </p:nvSpPr>
          <p:spPr>
            <a:xfrm>
              <a:off x="7577723" y="801333"/>
              <a:ext cx="408285" cy="335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(1)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07CC4304-37F2-42B3-88A4-879C6957D89A}"/>
                </a:ext>
              </a:extLst>
            </p:cNvPr>
            <p:cNvSpPr txBox="1"/>
            <p:nvPr/>
          </p:nvSpPr>
          <p:spPr>
            <a:xfrm>
              <a:off x="7577723" y="1690704"/>
              <a:ext cx="408285" cy="335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(2)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B71EF92-A6AB-44B9-8B31-E44884BE5C0B}"/>
                </a:ext>
              </a:extLst>
            </p:cNvPr>
            <p:cNvSpPr txBox="1"/>
            <p:nvPr/>
          </p:nvSpPr>
          <p:spPr>
            <a:xfrm>
              <a:off x="7577723" y="2453991"/>
              <a:ext cx="408285" cy="335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(3)</a:t>
              </a:r>
            </a:p>
          </p:txBody>
        </p:sp>
      </p:grpSp>
      <p:sp>
        <p:nvSpPr>
          <p:cNvPr id="52" name="ZoneTexte 51">
            <a:extLst>
              <a:ext uri="{FF2B5EF4-FFF2-40B4-BE49-F238E27FC236}">
                <a16:creationId xmlns:a16="http://schemas.microsoft.com/office/drawing/2014/main" id="{D61CF1D8-F57E-498A-94D7-46011D1D7110}"/>
              </a:ext>
            </a:extLst>
          </p:cNvPr>
          <p:cNvSpPr txBox="1"/>
          <p:nvPr/>
        </p:nvSpPr>
        <p:spPr>
          <a:xfrm>
            <a:off x="2759288" y="4828359"/>
            <a:ext cx="6455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/>
              <a:t>+</a:t>
            </a: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886889FF-F8A8-4DC3-87C9-E88213D7B8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38000" contrast="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577"/>
          <a:stretch/>
        </p:blipFill>
        <p:spPr>
          <a:xfrm>
            <a:off x="1145431" y="6181524"/>
            <a:ext cx="4518756" cy="32768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41145963-3E58-42C6-95BB-28C3A89B2B16}"/>
              </a:ext>
            </a:extLst>
          </p:cNvPr>
          <p:cNvSpPr txBox="1"/>
          <p:nvPr/>
        </p:nvSpPr>
        <p:spPr>
          <a:xfrm>
            <a:off x="6031265" y="3613666"/>
            <a:ext cx="645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/>
              <a:t>⇒</a:t>
            </a:r>
            <a:endParaRPr lang="fr-FR" sz="19900" b="1" dirty="0"/>
          </a:p>
        </p:txBody>
      </p:sp>
      <p:sp>
        <p:nvSpPr>
          <p:cNvPr id="69" name="Bulle narrative : rectangle à coins arrondis 68">
            <a:extLst>
              <a:ext uri="{FF2B5EF4-FFF2-40B4-BE49-F238E27FC236}">
                <a16:creationId xmlns:a16="http://schemas.microsoft.com/office/drawing/2014/main" id="{3E9FD706-F748-4D8E-AC76-70907E0A679A}"/>
              </a:ext>
            </a:extLst>
          </p:cNvPr>
          <p:cNvSpPr/>
          <p:nvPr/>
        </p:nvSpPr>
        <p:spPr>
          <a:xfrm>
            <a:off x="6749910" y="3133701"/>
            <a:ext cx="5351361" cy="2322220"/>
          </a:xfrm>
          <a:prstGeom prst="wedgeRoundRectCallout">
            <a:avLst>
              <a:gd name="adj1" fmla="val 24709"/>
              <a:gd name="adj2" fmla="val -5979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3129840-1CBC-4C36-B625-B84E8D570F61}"/>
              </a:ext>
            </a:extLst>
          </p:cNvPr>
          <p:cNvSpPr txBox="1"/>
          <p:nvPr/>
        </p:nvSpPr>
        <p:spPr>
          <a:xfrm>
            <a:off x="7015266" y="3429000"/>
            <a:ext cx="51735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round                         ,</a:t>
            </a:r>
          </a:p>
          <a:p>
            <a:endParaRPr lang="fr-FR" dirty="0"/>
          </a:p>
          <a:p>
            <a:r>
              <a:rPr lang="fr-FR" dirty="0"/>
              <a:t>if </a:t>
            </a:r>
            <a:r>
              <a:rPr lang="fr-FR" dirty="0" err="1"/>
              <a:t>instead</a:t>
            </a:r>
            <a:r>
              <a:rPr lang="fr-FR" dirty="0"/>
              <a:t> the switches </a:t>
            </a:r>
            <a:r>
              <a:rPr lang="fr-FR" dirty="0" err="1"/>
              <a:t>were</a:t>
            </a:r>
            <a:r>
              <a:rPr lang="fr-FR" dirty="0"/>
              <a:t> off,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have </a:t>
            </a:r>
          </a:p>
          <a:p>
            <a:endParaRPr lang="fr-FR" dirty="0"/>
          </a:p>
          <a:p>
            <a:r>
              <a:rPr lang="fr-FR" dirty="0" err="1"/>
              <a:t>got</a:t>
            </a:r>
            <a:r>
              <a:rPr lang="fr-FR" dirty="0"/>
              <a:t> a round                                          , </a:t>
            </a:r>
            <a:r>
              <a:rPr lang="fr-FR" dirty="0" err="1"/>
              <a:t>thus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contradicting</a:t>
            </a:r>
            <a:r>
              <a:rPr lang="fr-FR" dirty="0"/>
              <a:t> </a:t>
            </a:r>
            <a:r>
              <a:rPr lang="fr-FR" dirty="0" err="1"/>
              <a:t>rule</a:t>
            </a:r>
            <a:r>
              <a:rPr lang="fr-FR" b="1" dirty="0"/>
              <a:t> (2)</a:t>
            </a:r>
          </a:p>
        </p:txBody>
      </p:sp>
      <p:pic>
        <p:nvPicPr>
          <p:cNvPr id="72" name="Image 71">
            <a:extLst>
              <a:ext uri="{FF2B5EF4-FFF2-40B4-BE49-F238E27FC236}">
                <a16:creationId xmlns:a16="http://schemas.microsoft.com/office/drawing/2014/main" id="{565741D8-7049-49C8-99C6-A47F4F6B0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216" y="3331537"/>
            <a:ext cx="330475" cy="628728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B14E60CF-46C1-4629-8D6F-EA305BFA2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247" y="3331144"/>
            <a:ext cx="330475" cy="628728"/>
          </a:xfrm>
          <a:prstGeom prst="rect">
            <a:avLst/>
          </a:prstGeom>
        </p:spPr>
      </p:pic>
      <p:pic>
        <p:nvPicPr>
          <p:cNvPr id="74" name="Image 73" descr="Une image contenant objet, lumière, assis, debout&#10;&#10;Description générée automatiquement">
            <a:extLst>
              <a:ext uri="{FF2B5EF4-FFF2-40B4-BE49-F238E27FC236}">
                <a16:creationId xmlns:a16="http://schemas.microsoft.com/office/drawing/2014/main" id="{72EE8F14-0CCD-41E4-AA67-E7CF64E37A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0"/>
          <a:stretch/>
        </p:blipFill>
        <p:spPr>
          <a:xfrm>
            <a:off x="9729826" y="3133701"/>
            <a:ext cx="698197" cy="996303"/>
          </a:xfrm>
          <a:prstGeom prst="rect">
            <a:avLst/>
          </a:prstGeom>
        </p:spPr>
      </p:pic>
      <p:pic>
        <p:nvPicPr>
          <p:cNvPr id="75" name="Image 74" descr="Une image contenant objet, lumière, assis, debout&#10;&#10;Description générée automatiquement">
            <a:extLst>
              <a:ext uri="{FF2B5EF4-FFF2-40B4-BE49-F238E27FC236}">
                <a16:creationId xmlns:a16="http://schemas.microsoft.com/office/drawing/2014/main" id="{E6CAD0A1-586D-40AC-A6A4-9E7B5C59B0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0"/>
          <a:stretch/>
        </p:blipFill>
        <p:spPr>
          <a:xfrm>
            <a:off x="10360265" y="3073300"/>
            <a:ext cx="698197" cy="1070359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E155B229-1A66-464E-81C4-91C25E8E2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169" y="4359400"/>
            <a:ext cx="350683" cy="594530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1567684C-4177-49A3-98EE-62EE08303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750" y="4359400"/>
            <a:ext cx="350683" cy="594530"/>
          </a:xfrm>
          <a:prstGeom prst="rect">
            <a:avLst/>
          </a:prstGeom>
        </p:spPr>
      </p:pic>
      <p:pic>
        <p:nvPicPr>
          <p:cNvPr id="78" name="Image 77" descr="Une image contenant objet, lumière, assis, debout&#10;&#10;Description générée automatiquement">
            <a:extLst>
              <a:ext uri="{FF2B5EF4-FFF2-40B4-BE49-F238E27FC236}">
                <a16:creationId xmlns:a16="http://schemas.microsoft.com/office/drawing/2014/main" id="{04AAB3B4-3E5D-48BF-B4D1-2C275CB06B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40"/>
          <a:stretch/>
        </p:blipFill>
        <p:spPr>
          <a:xfrm>
            <a:off x="9430394" y="4193689"/>
            <a:ext cx="626324" cy="925952"/>
          </a:xfrm>
          <a:prstGeom prst="rect">
            <a:avLst/>
          </a:prstGeom>
        </p:spPr>
      </p:pic>
      <p:pic>
        <p:nvPicPr>
          <p:cNvPr id="79" name="Image 78" descr="Une image contenant objet, lumière, assis, debout&#10;&#10;Description générée automatiquement">
            <a:extLst>
              <a:ext uri="{FF2B5EF4-FFF2-40B4-BE49-F238E27FC236}">
                <a16:creationId xmlns:a16="http://schemas.microsoft.com/office/drawing/2014/main" id="{A09DA803-FBE5-48CF-B653-9F85E61A8D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40"/>
          <a:stretch/>
        </p:blipFill>
        <p:spPr>
          <a:xfrm>
            <a:off x="9973607" y="4193689"/>
            <a:ext cx="626324" cy="92595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FAB4756-5190-48CA-999D-C6FAFC80B6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25542" y="63654"/>
            <a:ext cx="1566063" cy="1940719"/>
          </a:xfrm>
          <a:prstGeom prst="rect">
            <a:avLst/>
          </a:prstGeom>
        </p:spPr>
      </p:pic>
      <p:sp>
        <p:nvSpPr>
          <p:cNvPr id="4" name="Bulle narrative : ronde 3">
            <a:extLst>
              <a:ext uri="{FF2B5EF4-FFF2-40B4-BE49-F238E27FC236}">
                <a16:creationId xmlns:a16="http://schemas.microsoft.com/office/drawing/2014/main" id="{7542BFD1-BBBE-4AED-9A1B-461820865146}"/>
              </a:ext>
            </a:extLst>
          </p:cNvPr>
          <p:cNvSpPr/>
          <p:nvPr/>
        </p:nvSpPr>
        <p:spPr>
          <a:xfrm>
            <a:off x="5484920" y="234252"/>
            <a:ext cx="2344299" cy="1252080"/>
          </a:xfrm>
          <a:prstGeom prst="wedgeEllipseCallout">
            <a:avLst>
              <a:gd name="adj1" fmla="val -67639"/>
              <a:gd name="adj2" fmla="val 632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have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/ </a:t>
            </a:r>
            <a:r>
              <a:rPr lang="fr-FR" dirty="0" err="1"/>
              <a:t>proven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7984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38">
            <a:extLst>
              <a:ext uri="{FF2B5EF4-FFF2-40B4-BE49-F238E27FC236}">
                <a16:creationId xmlns:a16="http://schemas.microsoft.com/office/drawing/2014/main" id="{2F068824-9D2E-45AC-8B35-2FF8F4092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459" y="130708"/>
            <a:ext cx="1712536" cy="1791083"/>
          </a:xfrm>
          <a:prstGeom prst="rect">
            <a:avLst/>
          </a:prstGeom>
        </p:spPr>
      </p:pic>
      <p:sp>
        <p:nvSpPr>
          <p:cNvPr id="40" name="Bulle narrative : ronde 39">
            <a:extLst>
              <a:ext uri="{FF2B5EF4-FFF2-40B4-BE49-F238E27FC236}">
                <a16:creationId xmlns:a16="http://schemas.microsoft.com/office/drawing/2014/main" id="{7BB623C1-683E-4A0A-AEF2-1E4F3B12C522}"/>
              </a:ext>
            </a:extLst>
          </p:cNvPr>
          <p:cNvSpPr/>
          <p:nvPr/>
        </p:nvSpPr>
        <p:spPr>
          <a:xfrm>
            <a:off x="4756999" y="306081"/>
            <a:ext cx="4704394" cy="1440335"/>
          </a:xfrm>
          <a:prstGeom prst="wedgeEllipseCallout">
            <a:avLst>
              <a:gd name="adj1" fmla="val -63936"/>
              <a:gd name="adj2" fmla="val -27102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/>
              <a:t>Non-local </a:t>
            </a:r>
            <a:r>
              <a:rPr lang="fr-FR"/>
              <a:t>the </a:t>
            </a:r>
            <a:r>
              <a:rPr lang="fr-FR" err="1"/>
              <a:t>universe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A8B3AF1-2621-4A11-94CE-E0D7391B02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79"/>
          <a:stretch/>
        </p:blipFill>
        <p:spPr>
          <a:xfrm>
            <a:off x="1532507" y="2138766"/>
            <a:ext cx="9123809" cy="720671"/>
          </a:xfrm>
          <a:prstGeom prst="rect">
            <a:avLst/>
          </a:prstGeom>
        </p:spPr>
      </p:pic>
      <p:sp>
        <p:nvSpPr>
          <p:cNvPr id="42" name="Espace réservé du contenu 11">
            <a:extLst>
              <a:ext uri="{FF2B5EF4-FFF2-40B4-BE49-F238E27FC236}">
                <a16:creationId xmlns:a16="http://schemas.microsoft.com/office/drawing/2014/main" id="{5AFAA778-C378-4CFE-AEF4-A4716B138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450" y="2867194"/>
            <a:ext cx="10116813" cy="4191000"/>
          </a:xfrm>
          <a:scene3d>
            <a:camera prst="perspectiveRelaxedModerately"/>
            <a:lightRig rig="threePt" dir="t"/>
          </a:scene3d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In 1964, John Bell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suggested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how to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construct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such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black boxes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using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(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intricate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) quantum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particles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.</a:t>
            </a:r>
          </a:p>
          <a:p>
            <a:pPr marL="0" indent="0" algn="ctr">
              <a:buNone/>
            </a:pPr>
            <a:endParaRPr lang="fr-FR" sz="3600" b="1">
              <a:solidFill>
                <a:srgbClr val="FABE00"/>
              </a:solidFill>
              <a:latin typeface="News Gothic MT" panose="020B0604020202020204" pitchFamily="34" charset="0"/>
            </a:endParaRPr>
          </a:p>
          <a:p>
            <a:pPr marL="0" indent="0" algn="ctr">
              <a:buNone/>
            </a:pPr>
            <a:r>
              <a:rPr lang="en-US" sz="3600" b="1">
                <a:solidFill>
                  <a:srgbClr val="FABE00"/>
                </a:solidFill>
                <a:latin typeface="News Gothic MT" panose="020B0604020202020204" pitchFamily="34" charset="0"/>
              </a:rPr>
              <a:t>Wikipedia mentions 18 successful Bell tests performed  between 1972 and 2018, all confirming the predictions of quantum theory against locality.</a:t>
            </a:r>
            <a:endParaRPr lang="fr-FR" sz="3600" b="1">
              <a:solidFill>
                <a:srgbClr val="FABE00"/>
              </a:solidFill>
              <a:latin typeface="News Gothic MT" panose="020B0604020202020204" pitchFamily="34" charset="0"/>
            </a:endParaRPr>
          </a:p>
          <a:p>
            <a:pPr marL="0" indent="0" algn="ctr">
              <a:buNone/>
            </a:pPr>
            <a:endParaRPr lang="fr-FR" sz="3600" b="1">
              <a:solidFill>
                <a:srgbClr val="FABE00"/>
              </a:solidFill>
              <a:latin typeface="News Gothic MT" panose="020B0604020202020204" pitchFamily="34" charset="0"/>
            </a:endParaRPr>
          </a:p>
          <a:p>
            <a:pPr marL="0" indent="0" algn="ctr">
              <a:buNone/>
            </a:pPr>
            <a:endParaRPr lang="fr-FR" sz="3600" b="1">
              <a:solidFill>
                <a:srgbClr val="FABE00"/>
              </a:solidFill>
              <a:latin typeface="News Gothic MT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63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F928FA7-B546-4637-B85A-353B8164F301}"/>
              </a:ext>
            </a:extLst>
          </p:cNvPr>
          <p:cNvSpPr txBox="1">
            <a:spLocks/>
          </p:cNvSpPr>
          <p:nvPr/>
        </p:nvSpPr>
        <p:spPr>
          <a:xfrm>
            <a:off x="1522414" y="147235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How useful is quantum non-locality?</a:t>
            </a:r>
          </a:p>
        </p:txBody>
      </p:sp>
      <p:sp>
        <p:nvSpPr>
          <p:cNvPr id="2" name="Parchemin : vertical 1">
            <a:extLst>
              <a:ext uri="{FF2B5EF4-FFF2-40B4-BE49-F238E27FC236}">
                <a16:creationId xmlns:a16="http://schemas.microsoft.com/office/drawing/2014/main" id="{D711B0D2-A491-44AE-9843-96FD899AD1CC}"/>
              </a:ext>
            </a:extLst>
          </p:cNvPr>
          <p:cNvSpPr/>
          <p:nvPr/>
        </p:nvSpPr>
        <p:spPr>
          <a:xfrm>
            <a:off x="1522414" y="3212023"/>
            <a:ext cx="8861450" cy="1301858"/>
          </a:xfrm>
          <a:prstGeom prst="verticalScroll">
            <a:avLst>
              <a:gd name="adj" fmla="val 935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/>
              <a:t>No-communication </a:t>
            </a:r>
            <a:r>
              <a:rPr lang="fr-FR" b="1" err="1"/>
              <a:t>theorem</a:t>
            </a:r>
            <a:r>
              <a:rPr lang="fr-FR"/>
              <a:t>: quantum non-</a:t>
            </a:r>
            <a:r>
              <a:rPr lang="fr-FR" err="1"/>
              <a:t>locality</a:t>
            </a:r>
            <a:r>
              <a:rPr lang="fr-FR"/>
              <a:t> </a:t>
            </a:r>
            <a:r>
              <a:rPr lang="fr-FR" err="1"/>
              <a:t>does</a:t>
            </a:r>
            <a:r>
              <a:rPr lang="fr-FR"/>
              <a:t> not </a:t>
            </a:r>
            <a:r>
              <a:rPr lang="fr-FR" err="1"/>
              <a:t>allow</a:t>
            </a:r>
            <a:r>
              <a:rPr lang="fr-FR"/>
              <a:t> </a:t>
            </a:r>
            <a:r>
              <a:rPr lang="fr-FR" err="1"/>
              <a:t>faster</a:t>
            </a:r>
            <a:r>
              <a:rPr lang="fr-FR"/>
              <a:t>-</a:t>
            </a:r>
            <a:r>
              <a:rPr lang="fr-FR" err="1"/>
              <a:t>than</a:t>
            </a:r>
            <a:r>
              <a:rPr lang="fr-FR"/>
              <a:t>-light communication.</a:t>
            </a:r>
          </a:p>
        </p:txBody>
      </p:sp>
      <p:sp>
        <p:nvSpPr>
          <p:cNvPr id="4" name="Parchemin : vertical 3">
            <a:extLst>
              <a:ext uri="{FF2B5EF4-FFF2-40B4-BE49-F238E27FC236}">
                <a16:creationId xmlns:a16="http://schemas.microsoft.com/office/drawing/2014/main" id="{BBDB970B-A720-4670-B68A-948D1F1F000D}"/>
              </a:ext>
            </a:extLst>
          </p:cNvPr>
          <p:cNvSpPr/>
          <p:nvPr/>
        </p:nvSpPr>
        <p:spPr>
          <a:xfrm>
            <a:off x="1522414" y="1290235"/>
            <a:ext cx="8861450" cy="1301858"/>
          </a:xfrm>
          <a:prstGeom prst="verticalScroll">
            <a:avLst>
              <a:gd name="adj" fmla="val 935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/>
              <a:t>Non-</a:t>
            </a:r>
            <a:r>
              <a:rPr lang="fr-FR" b="1" err="1"/>
              <a:t>locality</a:t>
            </a:r>
            <a:r>
              <a:rPr lang="fr-FR"/>
              <a:t>: In quantum </a:t>
            </a:r>
            <a:r>
              <a:rPr lang="fr-FR" err="1"/>
              <a:t>mechanics</a:t>
            </a:r>
            <a:r>
              <a:rPr lang="fr-FR"/>
              <a:t>, </a:t>
            </a:r>
            <a:r>
              <a:rPr lang="fr-FR" err="1"/>
              <a:t>what</a:t>
            </a:r>
            <a:r>
              <a:rPr lang="fr-FR"/>
              <a:t> </a:t>
            </a:r>
            <a:r>
              <a:rPr lang="fr-FR" err="1"/>
              <a:t>happens</a:t>
            </a:r>
            <a:r>
              <a:rPr lang="fr-FR"/>
              <a:t> at one place can </a:t>
            </a:r>
            <a:r>
              <a:rPr lang="fr-FR" err="1"/>
              <a:t>instantaneously</a:t>
            </a:r>
            <a:r>
              <a:rPr lang="fr-FR"/>
              <a:t> affect the state of a distant place.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AA082EA-2196-4B98-86F7-24FE57133B73}"/>
              </a:ext>
            </a:extLst>
          </p:cNvPr>
          <p:cNvSpPr txBox="1"/>
          <p:nvPr/>
        </p:nvSpPr>
        <p:spPr>
          <a:xfrm>
            <a:off x="1522414" y="2686725"/>
            <a:ext cx="68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err="1"/>
              <a:t>Yet</a:t>
            </a:r>
            <a:r>
              <a:rPr lang="fr-FR" sz="2400"/>
              <a:t>,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0165EC2-6E13-4E98-A1F7-3FCB55996683}"/>
              </a:ext>
            </a:extLst>
          </p:cNvPr>
          <p:cNvSpPr txBox="1"/>
          <p:nvPr/>
        </p:nvSpPr>
        <p:spPr>
          <a:xfrm>
            <a:off x="1522414" y="4701502"/>
            <a:ext cx="7420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err="1"/>
              <a:t>Idea</a:t>
            </a:r>
            <a:r>
              <a:rPr lang="fr-FR" b="1"/>
              <a:t> of the proof</a:t>
            </a:r>
            <a:r>
              <a:rPr lang="fr-FR"/>
              <a:t>: quantum </a:t>
            </a:r>
            <a:r>
              <a:rPr lang="fr-FR" err="1"/>
              <a:t>indeterministic</a:t>
            </a:r>
            <a:r>
              <a:rPr lang="fr-FR"/>
              <a:t> </a:t>
            </a:r>
            <a:r>
              <a:rPr lang="fr-FR" err="1"/>
              <a:t>features</a:t>
            </a:r>
            <a:r>
              <a:rPr lang="fr-FR"/>
              <a:t> </a:t>
            </a:r>
            <a:r>
              <a:rPr lang="fr-FR" err="1"/>
              <a:t>blurs</a:t>
            </a:r>
            <a:r>
              <a:rPr lang="fr-FR"/>
              <a:t> the message.</a:t>
            </a:r>
          </a:p>
        </p:txBody>
      </p:sp>
      <p:pic>
        <p:nvPicPr>
          <p:cNvPr id="1026" name="Picture 2" descr="Love letter and fax machine Royalty Free Vector Clip Art ...">
            <a:extLst>
              <a:ext uri="{FF2B5EF4-FFF2-40B4-BE49-F238E27FC236}">
                <a16:creationId xmlns:a16="http://schemas.microsoft.com/office/drawing/2014/main" id="{82BA05A8-BD9A-424F-B193-59F311DD9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60" y="5436059"/>
            <a:ext cx="1591445" cy="138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 descr="Une image contenant violet, boule, raquette, joueur&#10;&#10;Description générée automatiquement">
            <a:extLst>
              <a:ext uri="{FF2B5EF4-FFF2-40B4-BE49-F238E27FC236}">
                <a16:creationId xmlns:a16="http://schemas.microsoft.com/office/drawing/2014/main" id="{2E58605E-6077-420D-8E39-079E94DF5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657" y="5133811"/>
            <a:ext cx="2483826" cy="1724189"/>
          </a:xfrm>
          <a:prstGeom prst="rect">
            <a:avLst/>
          </a:prstGeom>
        </p:spPr>
      </p:pic>
      <p:sp>
        <p:nvSpPr>
          <p:cNvPr id="8" name="Phylactère : pensées 7">
            <a:extLst>
              <a:ext uri="{FF2B5EF4-FFF2-40B4-BE49-F238E27FC236}">
                <a16:creationId xmlns:a16="http://schemas.microsoft.com/office/drawing/2014/main" id="{99311769-DBD5-428B-B3C2-7FF091C9AAB3}"/>
              </a:ext>
            </a:extLst>
          </p:cNvPr>
          <p:cNvSpPr/>
          <p:nvPr/>
        </p:nvSpPr>
        <p:spPr>
          <a:xfrm>
            <a:off x="1522414" y="5258455"/>
            <a:ext cx="3514535" cy="1599545"/>
          </a:xfrm>
          <a:prstGeom prst="cloudCallout">
            <a:avLst>
              <a:gd name="adj1" fmla="val 70877"/>
              <a:gd name="adj2" fmla="val -3419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err="1"/>
              <a:t>Did</a:t>
            </a:r>
            <a:r>
              <a:rPr lang="fr-FR"/>
              <a:t> </a:t>
            </a:r>
            <a:r>
              <a:rPr lang="fr-FR" err="1"/>
              <a:t>she</a:t>
            </a:r>
            <a:r>
              <a:rPr lang="fr-FR"/>
              <a:t> </a:t>
            </a:r>
            <a:r>
              <a:rPr lang="fr-FR" err="1"/>
              <a:t>mean</a:t>
            </a:r>
            <a:r>
              <a:rPr lang="fr-FR"/>
              <a:t> </a:t>
            </a:r>
            <a:r>
              <a:rPr lang="fr-FR" err="1"/>
              <a:t>it</a:t>
            </a:r>
            <a:r>
              <a:rPr lang="fr-FR"/>
              <a:t>, or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this</a:t>
            </a:r>
            <a:r>
              <a:rPr lang="fr-FR"/>
              <a:t> the </a:t>
            </a:r>
            <a:r>
              <a:rPr lang="fr-FR" err="1"/>
              <a:t>product</a:t>
            </a:r>
            <a:r>
              <a:rPr lang="fr-FR"/>
              <a:t> of quantum </a:t>
            </a:r>
            <a:r>
              <a:rPr lang="fr-FR" err="1"/>
              <a:t>randomness</a:t>
            </a:r>
            <a:r>
              <a:rPr lang="fr-FR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680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F928FA7-B546-4637-B85A-353B8164F301}"/>
              </a:ext>
            </a:extLst>
          </p:cNvPr>
          <p:cNvSpPr txBox="1">
            <a:spLocks/>
          </p:cNvSpPr>
          <p:nvPr/>
        </p:nvSpPr>
        <p:spPr>
          <a:xfrm>
            <a:off x="1522414" y="147235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Is quantum mechanics compatible with relativity?</a:t>
            </a:r>
          </a:p>
        </p:txBody>
      </p:sp>
      <p:pic>
        <p:nvPicPr>
          <p:cNvPr id="10" name="Picture 2" descr="Les deux erreurs d'Einstein">
            <a:extLst>
              <a:ext uri="{FF2B5EF4-FFF2-40B4-BE49-F238E27FC236}">
                <a16:creationId xmlns:a16="http://schemas.microsoft.com/office/drawing/2014/main" id="{E8B5E4B9-19AE-4C92-BBCB-53194FC8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322883" y="1488396"/>
            <a:ext cx="2039532" cy="260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hylactère : pensées 10">
            <a:extLst>
              <a:ext uri="{FF2B5EF4-FFF2-40B4-BE49-F238E27FC236}">
                <a16:creationId xmlns:a16="http://schemas.microsoft.com/office/drawing/2014/main" id="{F21E6BCF-F9BD-4C5E-A272-195CD6C915B7}"/>
              </a:ext>
            </a:extLst>
          </p:cNvPr>
          <p:cNvSpPr/>
          <p:nvPr/>
        </p:nvSpPr>
        <p:spPr>
          <a:xfrm rot="10800000">
            <a:off x="872249" y="1844298"/>
            <a:ext cx="1771718" cy="1193369"/>
          </a:xfrm>
          <a:prstGeom prst="cloudCallout">
            <a:avLst>
              <a:gd name="adj1" fmla="val -79412"/>
              <a:gd name="adj2" fmla="val -2970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 = mc²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4461FB9-8977-4532-A4C4-1818626578BB}"/>
              </a:ext>
            </a:extLst>
          </p:cNvPr>
          <p:cNvSpPr txBox="1"/>
          <p:nvPr/>
        </p:nvSpPr>
        <p:spPr>
          <a:xfrm>
            <a:off x="6041330" y="2092130"/>
            <a:ext cx="6372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err="1"/>
              <a:t>locality</a:t>
            </a:r>
            <a:r>
              <a:rPr lang="fr-FR" sz="2000"/>
              <a:t> </a:t>
            </a:r>
            <a:r>
              <a:rPr lang="fr-FR" sz="2000" err="1"/>
              <a:t>principle</a:t>
            </a:r>
            <a:r>
              <a:rPr lang="fr-FR" sz="2000"/>
              <a:t>: </a:t>
            </a:r>
            <a:r>
              <a:rPr lang="fr-FR" sz="2000" err="1"/>
              <a:t>fundamental</a:t>
            </a:r>
            <a:r>
              <a:rPr lang="fr-FR" sz="2000"/>
              <a:t> in </a:t>
            </a:r>
            <a:r>
              <a:rPr lang="fr-FR" sz="2000" err="1"/>
              <a:t>Einstein’s</a:t>
            </a:r>
            <a:r>
              <a:rPr lang="fr-FR" sz="2000"/>
              <a:t> </a:t>
            </a:r>
            <a:r>
              <a:rPr lang="fr-FR" sz="2000" err="1"/>
              <a:t>theory</a:t>
            </a:r>
            <a:endParaRPr lang="fr-FR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err="1"/>
              <a:t>denied</a:t>
            </a:r>
            <a:r>
              <a:rPr lang="fr-FR" sz="2000"/>
              <a:t> by quantum </a:t>
            </a:r>
            <a:r>
              <a:rPr lang="fr-FR" sz="2000" err="1"/>
              <a:t>mechanics</a:t>
            </a:r>
            <a:endParaRPr lang="fr-FR" sz="200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8452E5A-4FC9-4A00-B3BA-5856D0CC3D16}"/>
              </a:ext>
            </a:extLst>
          </p:cNvPr>
          <p:cNvSpPr txBox="1"/>
          <p:nvPr/>
        </p:nvSpPr>
        <p:spPr>
          <a:xfrm>
            <a:off x="708125" y="4155671"/>
            <a:ext cx="8513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Is </a:t>
            </a:r>
            <a:r>
              <a:rPr lang="fr-FR" err="1"/>
              <a:t>this</a:t>
            </a:r>
            <a:r>
              <a:rPr lang="fr-FR"/>
              <a:t> </a:t>
            </a:r>
            <a:r>
              <a:rPr lang="fr-FR" err="1"/>
              <a:t>why</a:t>
            </a:r>
            <a:r>
              <a:rPr lang="fr-FR"/>
              <a:t> </a:t>
            </a:r>
            <a:r>
              <a:rPr lang="fr-FR" err="1"/>
              <a:t>it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so</a:t>
            </a:r>
            <a:r>
              <a:rPr lang="fr-FR"/>
              <a:t> hard to </a:t>
            </a:r>
            <a:r>
              <a:rPr lang="fr-FR" err="1"/>
              <a:t>unify</a:t>
            </a:r>
            <a:r>
              <a:rPr lang="fr-FR"/>
              <a:t> </a:t>
            </a:r>
            <a:r>
              <a:rPr lang="fr-FR" err="1"/>
              <a:t>general</a:t>
            </a:r>
            <a:r>
              <a:rPr lang="fr-FR"/>
              <a:t> </a:t>
            </a:r>
            <a:r>
              <a:rPr lang="fr-FR" err="1"/>
              <a:t>relativity</a:t>
            </a:r>
            <a:r>
              <a:rPr lang="fr-FR"/>
              <a:t> and quantum </a:t>
            </a:r>
            <a:r>
              <a:rPr lang="fr-FR" err="1"/>
              <a:t>mechanics</a:t>
            </a:r>
            <a:r>
              <a:rPr lang="fr-FR"/>
              <a:t>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/>
              <a:t>I </a:t>
            </a:r>
            <a:r>
              <a:rPr lang="fr-FR" err="1"/>
              <a:t>don’t</a:t>
            </a:r>
            <a:r>
              <a:rPr lang="fr-FR"/>
              <a:t> know.</a:t>
            </a:r>
          </a:p>
          <a:p>
            <a:pPr lvl="1"/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Quantum </a:t>
            </a:r>
            <a:r>
              <a:rPr lang="fr-FR" b="1" err="1"/>
              <a:t>field</a:t>
            </a:r>
            <a:r>
              <a:rPr lang="fr-FR" b="1"/>
              <a:t> </a:t>
            </a:r>
            <a:r>
              <a:rPr lang="fr-FR" b="1" err="1"/>
              <a:t>theory</a:t>
            </a:r>
            <a:r>
              <a:rPr lang="fr-FR"/>
              <a:t>: (</a:t>
            </a:r>
            <a:r>
              <a:rPr lang="fr-FR" err="1"/>
              <a:t>successful</a:t>
            </a:r>
            <a:r>
              <a:rPr lang="fr-FR"/>
              <a:t>) adaptation of quantum </a:t>
            </a:r>
            <a:r>
              <a:rPr lang="fr-FR" err="1"/>
              <a:t>mechanics</a:t>
            </a:r>
            <a:r>
              <a:rPr lang="fr-FR"/>
              <a:t> to </a:t>
            </a:r>
            <a:r>
              <a:rPr lang="fr-FR" b="1" err="1"/>
              <a:t>special</a:t>
            </a:r>
            <a:r>
              <a:rPr lang="fr-FR" b="1"/>
              <a:t> </a:t>
            </a:r>
            <a:r>
              <a:rPr lang="fr-FR" b="1" err="1"/>
              <a:t>relativity</a:t>
            </a:r>
            <a:r>
              <a:rPr lang="fr-FR" b="1"/>
              <a:t> </a:t>
            </a:r>
            <a:r>
              <a:rPr lang="fr-FR"/>
              <a:t>(= a </a:t>
            </a:r>
            <a:r>
              <a:rPr lang="fr-FR" err="1"/>
              <a:t>particular</a:t>
            </a:r>
            <a:r>
              <a:rPr lang="fr-FR"/>
              <a:t> case of </a:t>
            </a:r>
            <a:r>
              <a:rPr lang="fr-FR" err="1"/>
              <a:t>general</a:t>
            </a:r>
            <a:r>
              <a:rPr lang="fr-FR"/>
              <a:t> </a:t>
            </a:r>
            <a:r>
              <a:rPr lang="fr-FR" err="1"/>
              <a:t>relativity</a:t>
            </a:r>
            <a:r>
              <a:rPr lang="fr-FR"/>
              <a:t>).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err="1"/>
              <a:t>Used</a:t>
            </a:r>
            <a:r>
              <a:rPr lang="fr-FR"/>
              <a:t> to </a:t>
            </a:r>
            <a:r>
              <a:rPr lang="fr-FR" err="1"/>
              <a:t>predict</a:t>
            </a:r>
            <a:r>
              <a:rPr lang="fr-FR"/>
              <a:t> </a:t>
            </a:r>
            <a:r>
              <a:rPr lang="fr-FR" err="1"/>
              <a:t>what</a:t>
            </a:r>
            <a:r>
              <a:rPr lang="fr-FR"/>
              <a:t> </a:t>
            </a:r>
            <a:r>
              <a:rPr lang="fr-FR" err="1"/>
              <a:t>happens</a:t>
            </a:r>
            <a:r>
              <a:rPr lang="fr-FR"/>
              <a:t> in </a:t>
            </a:r>
            <a:r>
              <a:rPr lang="fr-FR" err="1"/>
              <a:t>particle</a:t>
            </a:r>
            <a:r>
              <a:rPr lang="fr-FR"/>
              <a:t> </a:t>
            </a:r>
            <a:r>
              <a:rPr lang="fr-FR" err="1"/>
              <a:t>colliders</a:t>
            </a:r>
            <a:r>
              <a:rPr lang="fr-FR"/>
              <a:t> (e.g., LHC)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/>
              <a:t>Basis for </a:t>
            </a:r>
            <a:r>
              <a:rPr lang="fr-FR" err="1"/>
              <a:t>our</a:t>
            </a:r>
            <a:r>
              <a:rPr lang="fr-FR"/>
              <a:t> </a:t>
            </a:r>
            <a:r>
              <a:rPr lang="fr-FR" err="1"/>
              <a:t>current</a:t>
            </a:r>
            <a:r>
              <a:rPr lang="fr-FR"/>
              <a:t> « standard model » = catalogue of </a:t>
            </a:r>
            <a:r>
              <a:rPr lang="fr-FR" err="1"/>
              <a:t>elementary</a:t>
            </a:r>
            <a:r>
              <a:rPr lang="fr-FR"/>
              <a:t> </a:t>
            </a:r>
            <a:r>
              <a:rPr lang="fr-FR" err="1"/>
              <a:t>particles</a:t>
            </a:r>
            <a:r>
              <a:rPr lang="fr-FR"/>
              <a:t> (e.g. quarks)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fr-FR"/>
          </a:p>
        </p:txBody>
      </p:sp>
      <p:pic>
        <p:nvPicPr>
          <p:cNvPr id="2" name="Picture 2" descr="Feynman diagram - Wikipedia">
            <a:extLst>
              <a:ext uri="{FF2B5EF4-FFF2-40B4-BE49-F238E27FC236}">
                <a16:creationId xmlns:a16="http://schemas.microsoft.com/office/drawing/2014/main" id="{D0EDC37F-08C7-4C9C-A8F2-B94366E5D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297" y="4793914"/>
            <a:ext cx="27336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08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D2D7D7-B822-4F81-B946-8A5187BA4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Conclusion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FE3FCC-1241-4416-BA41-589F55E4B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Our </a:t>
            </a:r>
            <a:r>
              <a:rPr lang="fr-FR" err="1"/>
              <a:t>universe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not local.</a:t>
            </a:r>
          </a:p>
        </p:txBody>
      </p:sp>
    </p:spTree>
    <p:extLst>
      <p:ext uri="{BB962C8B-B14F-4D97-AF65-F5344CB8AC3E}">
        <p14:creationId xmlns:p14="http://schemas.microsoft.com/office/powerpoint/2010/main" val="36495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Quantum">
            <a:extLst>
              <a:ext uri="{FF2B5EF4-FFF2-40B4-BE49-F238E27FC236}">
                <a16:creationId xmlns:a16="http://schemas.microsoft.com/office/drawing/2014/main" id="{4923CE0A-8727-4019-B078-C7FA7CF81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85"/>
          <a:stretch/>
        </p:blipFill>
        <p:spPr bwMode="auto">
          <a:xfrm>
            <a:off x="17623" y="-56556"/>
            <a:ext cx="7406806" cy="297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70D8BFD-A07F-435C-BD49-BD8DB24DB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0" y="3944320"/>
            <a:ext cx="8096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odern Atomic Theory - Chemistry">
            <a:extLst>
              <a:ext uri="{FF2B5EF4-FFF2-40B4-BE49-F238E27FC236}">
                <a16:creationId xmlns:a16="http://schemas.microsoft.com/office/drawing/2014/main" id="{D9C22A8F-6C15-4E6E-A667-536324778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646" y="1432139"/>
            <a:ext cx="6301179" cy="353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9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5065A854-66B5-4572-9287-0FCF082A5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2825"/>
            <a:ext cx="9601200" cy="1143000"/>
          </a:xfrm>
        </p:spPr>
        <p:txBody>
          <a:bodyPr/>
          <a:lstStyle/>
          <a:p>
            <a:r>
              <a:rPr lang="en-US">
                <a:solidFill>
                  <a:schemeClr val="accent3"/>
                </a:solidFill>
                <a:latin typeface="HGPGothicE" panose="020B0604020202020204" pitchFamily="34" charset="-128"/>
                <a:ea typeface="HGPGothicE" panose="020B0604020202020204" pitchFamily="34" charset="-128"/>
              </a:rPr>
              <a:t>And since I have some time left...</a:t>
            </a:r>
            <a:endParaRPr lang="fr-FR">
              <a:solidFill>
                <a:schemeClr val="accent3"/>
              </a:solidFill>
              <a:latin typeface="HGPGothicE" panose="020B0604020202020204" pitchFamily="34" charset="-128"/>
              <a:ea typeface="HGPGothicE" panose="020B0604020202020204" pitchFamily="34" charset="-128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1E17146-2F7B-4585-B0E7-CD2AB267C8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54"/>
          <a:stretch/>
        </p:blipFill>
        <p:spPr>
          <a:xfrm>
            <a:off x="1065211" y="1466009"/>
            <a:ext cx="10228571" cy="564270"/>
          </a:xfrm>
          <a:prstGeom prst="rect">
            <a:avLst/>
          </a:prstGeom>
        </p:spPr>
      </p:pic>
      <p:sp>
        <p:nvSpPr>
          <p:cNvPr id="24" name="Espace réservé du contenu 11">
            <a:extLst>
              <a:ext uri="{FF2B5EF4-FFF2-40B4-BE49-F238E27FC236}">
                <a16:creationId xmlns:a16="http://schemas.microsoft.com/office/drawing/2014/main" id="{5D05BD44-DEB0-496E-A5FA-DA5C77632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089" y="2320463"/>
            <a:ext cx="10116813" cy="4191000"/>
          </a:xfrm>
          <a:scene3d>
            <a:camera prst="perspectiveRelaxedModerately"/>
            <a:lightRig rig="threePt" dir="t"/>
          </a:scene3d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600" b="1" dirty="0">
                <a:solidFill>
                  <a:srgbClr val="FABE00"/>
                </a:solidFill>
                <a:latin typeface="News Gothic MT" panose="020B0604020202020204" pitchFamily="34" charset="0"/>
              </a:rPr>
              <a:t>The </a:t>
            </a:r>
            <a:r>
              <a:rPr lang="fr-FR" sz="3600" b="1" dirty="0" err="1">
                <a:solidFill>
                  <a:srgbClr val="FABE00"/>
                </a:solidFill>
                <a:latin typeface="News Gothic MT" panose="020B0604020202020204" pitchFamily="34" charset="0"/>
              </a:rPr>
              <a:t>measurement</a:t>
            </a:r>
            <a:r>
              <a:rPr lang="fr-FR" sz="3600" b="1" dirty="0">
                <a:solidFill>
                  <a:srgbClr val="FABE00"/>
                </a:solidFill>
                <a:latin typeface="News Gothic MT" panose="020B0604020202020204" pitchFamily="34" charset="0"/>
              </a:rPr>
              <a:t> </a:t>
            </a:r>
            <a:r>
              <a:rPr lang="fr-FR" sz="3600" b="1" dirty="0" err="1">
                <a:solidFill>
                  <a:srgbClr val="FABE00"/>
                </a:solidFill>
                <a:latin typeface="News Gothic MT" panose="020B0604020202020204" pitchFamily="34" charset="0"/>
              </a:rPr>
              <a:t>postulate</a:t>
            </a:r>
            <a:r>
              <a:rPr lang="fr-FR" sz="3600" b="1" dirty="0">
                <a:solidFill>
                  <a:srgbClr val="FABE00"/>
                </a:solidFill>
                <a:latin typeface="News Gothic MT" panose="020B0604020202020204" pitchFamily="34" charset="0"/>
              </a:rPr>
              <a:t> </a:t>
            </a:r>
            <a:r>
              <a:rPr lang="fr-FR" sz="3600" b="1" dirty="0" err="1">
                <a:solidFill>
                  <a:srgbClr val="FABE00"/>
                </a:solidFill>
                <a:latin typeface="News Gothic MT" panose="020B0604020202020204" pitchFamily="34" charset="0"/>
              </a:rPr>
              <a:t>is</a:t>
            </a:r>
            <a:r>
              <a:rPr lang="fr-FR" sz="3600" b="1" dirty="0">
                <a:solidFill>
                  <a:srgbClr val="FABE00"/>
                </a:solidFill>
                <a:latin typeface="News Gothic MT" panose="020B0604020202020204" pitchFamily="34" charset="0"/>
              </a:rPr>
              <a:t> </a:t>
            </a:r>
            <a:r>
              <a:rPr lang="fr-FR" sz="3600" b="1" dirty="0" err="1">
                <a:solidFill>
                  <a:srgbClr val="FABE00"/>
                </a:solidFill>
                <a:latin typeface="News Gothic MT" panose="020B0604020202020204" pitchFamily="34" charset="0"/>
              </a:rPr>
              <a:t>responsible</a:t>
            </a:r>
            <a:r>
              <a:rPr lang="fr-FR" sz="3600" b="1" dirty="0">
                <a:solidFill>
                  <a:srgbClr val="FABE00"/>
                </a:solidFill>
                <a:latin typeface="News Gothic MT" panose="020B0604020202020204" pitchFamily="34" charset="0"/>
              </a:rPr>
              <a:t> for the </a:t>
            </a:r>
            <a:r>
              <a:rPr lang="fr-FR" sz="3600" b="1" dirty="0" err="1">
                <a:solidFill>
                  <a:srgbClr val="FABE00"/>
                </a:solidFill>
                <a:latin typeface="News Gothic MT" panose="020B0604020202020204" pitchFamily="34" charset="0"/>
              </a:rPr>
              <a:t>indeterministic</a:t>
            </a:r>
            <a:r>
              <a:rPr lang="fr-FR" sz="3600" b="1" dirty="0">
                <a:solidFill>
                  <a:srgbClr val="FABE00"/>
                </a:solidFill>
                <a:latin typeface="News Gothic MT" panose="020B0604020202020204" pitchFamily="34" charset="0"/>
              </a:rPr>
              <a:t> (and non-local) </a:t>
            </a:r>
            <a:r>
              <a:rPr lang="fr-FR" sz="3600" b="1" dirty="0" err="1">
                <a:solidFill>
                  <a:srgbClr val="FABE00"/>
                </a:solidFill>
                <a:latin typeface="News Gothic MT" panose="020B0604020202020204" pitchFamily="34" charset="0"/>
              </a:rPr>
              <a:t>features</a:t>
            </a:r>
            <a:r>
              <a:rPr lang="fr-FR" sz="3600" b="1" dirty="0">
                <a:solidFill>
                  <a:srgbClr val="FABE00"/>
                </a:solidFill>
                <a:latin typeface="News Gothic MT" panose="020B0604020202020204" pitchFamily="34" charset="0"/>
              </a:rPr>
              <a:t> of quantum </a:t>
            </a:r>
            <a:r>
              <a:rPr lang="fr-FR" sz="3600" b="1" dirty="0" err="1">
                <a:solidFill>
                  <a:srgbClr val="FABE00"/>
                </a:solidFill>
                <a:latin typeface="News Gothic MT" panose="020B0604020202020204" pitchFamily="34" charset="0"/>
              </a:rPr>
              <a:t>mechanics</a:t>
            </a:r>
            <a:r>
              <a:rPr lang="fr-FR" sz="3600" b="1" dirty="0">
                <a:solidFill>
                  <a:srgbClr val="FABE00"/>
                </a:solidFill>
                <a:latin typeface="News Gothic MT" panose="020B0604020202020204" pitchFamily="34" charset="0"/>
              </a:rPr>
              <a:t>.</a:t>
            </a:r>
          </a:p>
          <a:p>
            <a:pPr marL="0" indent="0" algn="ctr">
              <a:buNone/>
            </a:pPr>
            <a:endParaRPr lang="fr-FR" sz="2400" b="1" dirty="0">
              <a:solidFill>
                <a:srgbClr val="FABE00"/>
              </a:solidFill>
              <a:latin typeface="News Gothic MT" panose="020B0604020202020204" pitchFamily="34" charset="0"/>
            </a:endParaRPr>
          </a:p>
          <a:p>
            <a:pPr marL="0" indent="0" algn="ctr">
              <a:buNone/>
            </a:pPr>
            <a:r>
              <a:rPr lang="fr-FR" sz="3600" b="1" dirty="0">
                <a:solidFill>
                  <a:srgbClr val="FABE00"/>
                </a:solidFill>
                <a:latin typeface="News Gothic MT" panose="020B0604020202020204" pitchFamily="34" charset="0"/>
              </a:rPr>
              <a:t>« </a:t>
            </a:r>
            <a:r>
              <a:rPr lang="fr-FR" sz="3600" b="1" dirty="0" err="1">
                <a:solidFill>
                  <a:srgbClr val="FABE00"/>
                </a:solidFill>
                <a:latin typeface="News Gothic MT" panose="020B0604020202020204" pitchFamily="34" charset="0"/>
              </a:rPr>
              <a:t>When</a:t>
            </a:r>
            <a:r>
              <a:rPr lang="fr-FR" sz="3600" b="1" dirty="0">
                <a:solidFill>
                  <a:srgbClr val="FABE00"/>
                </a:solidFill>
                <a:latin typeface="News Gothic MT" panose="020B0604020202020204" pitchFamily="34" charset="0"/>
              </a:rPr>
              <a:t> a </a:t>
            </a:r>
            <a:r>
              <a:rPr lang="fr-FR" sz="3600" b="1" dirty="0" err="1">
                <a:solidFill>
                  <a:srgbClr val="FABE00"/>
                </a:solidFill>
                <a:latin typeface="News Gothic MT" panose="020B0604020202020204" pitchFamily="34" charset="0"/>
              </a:rPr>
              <a:t>measurement</a:t>
            </a:r>
            <a:r>
              <a:rPr lang="fr-FR" sz="3600" b="1" dirty="0">
                <a:solidFill>
                  <a:srgbClr val="FABE00"/>
                </a:solidFill>
                <a:latin typeface="News Gothic MT" panose="020B0604020202020204" pitchFamily="34" charset="0"/>
              </a:rPr>
              <a:t> </a:t>
            </a:r>
            <a:r>
              <a:rPr lang="fr-FR" sz="3600" b="1" dirty="0" err="1">
                <a:solidFill>
                  <a:srgbClr val="FABE00"/>
                </a:solidFill>
                <a:latin typeface="News Gothic MT" panose="020B0604020202020204" pitchFamily="34" charset="0"/>
              </a:rPr>
              <a:t>occurs</a:t>
            </a:r>
            <a:r>
              <a:rPr lang="fr-FR" sz="3600" b="1" dirty="0">
                <a:solidFill>
                  <a:srgbClr val="FABE00"/>
                </a:solidFill>
                <a:latin typeface="News Gothic MT" panose="020B0604020202020204" pitchFamily="34" charset="0"/>
              </a:rPr>
              <a:t>, the </a:t>
            </a:r>
            <a:r>
              <a:rPr lang="fr-FR" sz="3600" b="1" i="1" dirty="0" err="1">
                <a:solidFill>
                  <a:srgbClr val="FABE00"/>
                </a:solidFill>
                <a:latin typeface="News Gothic MT" panose="020B0604020202020204" pitchFamily="34" charset="0"/>
              </a:rPr>
              <a:t>wavefunction</a:t>
            </a:r>
            <a:r>
              <a:rPr lang="fr-FR" sz="3600" b="1" dirty="0">
                <a:solidFill>
                  <a:srgbClr val="FABE00"/>
                </a:solidFill>
                <a:latin typeface="News Gothic MT" panose="020B0604020202020204" pitchFamily="34" charset="0"/>
              </a:rPr>
              <a:t> of the </a:t>
            </a:r>
            <a:r>
              <a:rPr lang="fr-FR" sz="3600" b="1" dirty="0" err="1">
                <a:solidFill>
                  <a:srgbClr val="FABE00"/>
                </a:solidFill>
                <a:latin typeface="News Gothic MT" panose="020B0604020202020204" pitchFamily="34" charset="0"/>
              </a:rPr>
              <a:t>observed</a:t>
            </a:r>
            <a:r>
              <a:rPr lang="fr-FR" sz="3600" b="1" dirty="0">
                <a:solidFill>
                  <a:srgbClr val="FABE00"/>
                </a:solidFill>
                <a:latin typeface="News Gothic MT" panose="020B0604020202020204" pitchFamily="34" charset="0"/>
              </a:rPr>
              <a:t> system </a:t>
            </a:r>
            <a:r>
              <a:rPr lang="fr-FR" sz="3600" b="1" i="1" dirty="0">
                <a:solidFill>
                  <a:srgbClr val="FABE00"/>
                </a:solidFill>
                <a:latin typeface="News Gothic MT" panose="020B0604020202020204" pitchFamily="34" charset="0"/>
              </a:rPr>
              <a:t>collapses</a:t>
            </a:r>
            <a:r>
              <a:rPr lang="fr-FR" sz="3600" b="1" dirty="0">
                <a:solidFill>
                  <a:srgbClr val="FABE00"/>
                </a:solidFill>
                <a:latin typeface="News Gothic MT" panose="020B0604020202020204" pitchFamily="34" charset="0"/>
              </a:rPr>
              <a:t> ».</a:t>
            </a:r>
          </a:p>
        </p:txBody>
      </p:sp>
    </p:spTree>
    <p:extLst>
      <p:ext uri="{BB962C8B-B14F-4D97-AF65-F5344CB8AC3E}">
        <p14:creationId xmlns:p14="http://schemas.microsoft.com/office/powerpoint/2010/main" val="337361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72C735-BECD-4DF4-A494-F3B8FD80D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430" y="-3027"/>
            <a:ext cx="9601200" cy="1143000"/>
          </a:xfrm>
        </p:spPr>
        <p:txBody>
          <a:bodyPr/>
          <a:lstStyle/>
          <a:p>
            <a:r>
              <a:rPr lang="fr-FR" dirty="0"/>
              <a:t>Quantum course of </a:t>
            </a:r>
            <a:r>
              <a:rPr lang="fr-FR" dirty="0" err="1"/>
              <a:t>events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3310D83-7C2A-47B7-89C6-5A381C94C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2409334"/>
            <a:ext cx="1082042" cy="1292355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CAD531B7-5344-43C6-9845-BF341B0F9EF2}"/>
              </a:ext>
            </a:extLst>
          </p:cNvPr>
          <p:cNvSpPr/>
          <p:nvPr/>
        </p:nvSpPr>
        <p:spPr>
          <a:xfrm>
            <a:off x="3329833" y="2783314"/>
            <a:ext cx="1082042" cy="544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7A2ADE-1803-4D41-8709-590BB6C08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60" y="5181600"/>
            <a:ext cx="33337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36639B3-D216-460D-8B66-52299997A5ED}"/>
              </a:ext>
            </a:extLst>
          </p:cNvPr>
          <p:cNvSpPr txBox="1"/>
          <p:nvPr/>
        </p:nvSpPr>
        <p:spPr>
          <a:xfrm>
            <a:off x="960793" y="3793868"/>
            <a:ext cx="22685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Quantum </a:t>
            </a:r>
            <a:r>
              <a:rPr lang="fr-FR" b="1" dirty="0" err="1"/>
              <a:t>evolution</a:t>
            </a:r>
            <a:endParaRPr lang="fr-FR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 err="1"/>
              <a:t>Deterministic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dirty="0"/>
              <a:t>Local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A024316-5F1E-4117-879A-14AA4AFF2E82}"/>
              </a:ext>
            </a:extLst>
          </p:cNvPr>
          <p:cNvSpPr txBox="1"/>
          <p:nvPr/>
        </p:nvSpPr>
        <p:spPr>
          <a:xfrm>
            <a:off x="960793" y="4819799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Schrödinger </a:t>
            </a:r>
            <a:r>
              <a:rPr lang="fr-FR" i="1" dirty="0" err="1"/>
              <a:t>equation</a:t>
            </a:r>
            <a:endParaRPr lang="fr-FR" i="1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8A665C6-48E9-42CA-B825-7465D5D06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644" y="2324115"/>
            <a:ext cx="1185761" cy="148437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EEC0BE8-8837-4B42-BEBA-C5ACEB8D5FBA}"/>
              </a:ext>
            </a:extLst>
          </p:cNvPr>
          <p:cNvSpPr txBox="1"/>
          <p:nvPr/>
        </p:nvSpPr>
        <p:spPr>
          <a:xfrm>
            <a:off x="4244402" y="3820807"/>
            <a:ext cx="2629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chemeClr val="accent6">
                    <a:lumMod val="75000"/>
                  </a:schemeClr>
                </a:solidFill>
              </a:rPr>
              <a:t>Wave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</a:rPr>
              <a:t>function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 collapse</a:t>
            </a:r>
          </a:p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fr-FR" dirty="0"/>
              <a:t>Non-</a:t>
            </a:r>
            <a:r>
              <a:rPr lang="fr-FR" dirty="0" err="1"/>
              <a:t>Deterministic</a:t>
            </a:r>
            <a:endParaRPr lang="fr-FR" dirty="0"/>
          </a:p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fr-FR" dirty="0"/>
              <a:t>Non-Local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ED0FCEB-D210-4874-9174-1D819A516C88}"/>
              </a:ext>
            </a:extLst>
          </p:cNvPr>
          <p:cNvSpPr txBox="1"/>
          <p:nvPr/>
        </p:nvSpPr>
        <p:spPr>
          <a:xfrm>
            <a:off x="4634844" y="4842393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Born </a:t>
            </a:r>
            <a:r>
              <a:rPr lang="fr-FR" i="1" dirty="0" err="1"/>
              <a:t>rule</a:t>
            </a:r>
            <a:endParaRPr lang="fr-FR" i="1" dirty="0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BC10C21A-ABE3-49FA-AA39-1F448C4868AA}"/>
              </a:ext>
            </a:extLst>
          </p:cNvPr>
          <p:cNvSpPr/>
          <p:nvPr/>
        </p:nvSpPr>
        <p:spPr>
          <a:xfrm rot="19271984">
            <a:off x="6563900" y="1683932"/>
            <a:ext cx="1366324" cy="632651"/>
          </a:xfrm>
          <a:prstGeom prst="rightArrow">
            <a:avLst>
              <a:gd name="adj1" fmla="val 4555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741FBA16-DB72-40AF-A869-F326ABB2F30D}"/>
              </a:ext>
            </a:extLst>
          </p:cNvPr>
          <p:cNvSpPr/>
          <p:nvPr/>
        </p:nvSpPr>
        <p:spPr>
          <a:xfrm rot="1847951">
            <a:off x="6606819" y="3658407"/>
            <a:ext cx="1366324" cy="632651"/>
          </a:xfrm>
          <a:prstGeom prst="rightArrow">
            <a:avLst>
              <a:gd name="adj1" fmla="val 4555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85CE1EDB-382C-48C9-9936-9FDD981F7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617" y="699353"/>
            <a:ext cx="1082042" cy="1292355"/>
          </a:xfrm>
          <a:prstGeom prst="rect">
            <a:avLst/>
          </a:prstGeom>
        </p:spPr>
      </p:pic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EF8CAFC8-683F-41E9-8A87-8A79F076AAE3}"/>
              </a:ext>
            </a:extLst>
          </p:cNvPr>
          <p:cNvSpPr/>
          <p:nvPr/>
        </p:nvSpPr>
        <p:spPr>
          <a:xfrm>
            <a:off x="9535016" y="1017465"/>
            <a:ext cx="818806" cy="544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33610971-3B99-4037-8CD5-DC9651708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199" y="515881"/>
            <a:ext cx="1185761" cy="1484376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6CC9E7A-E342-473F-9A97-049DEA2E4811}"/>
              </a:ext>
            </a:extLst>
          </p:cNvPr>
          <p:cNvSpPr txBox="1"/>
          <p:nvPr/>
        </p:nvSpPr>
        <p:spPr>
          <a:xfrm>
            <a:off x="11750960" y="110499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6092E7DF-43C5-4232-B54F-FE6934843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617" y="3657971"/>
            <a:ext cx="1082042" cy="1292355"/>
          </a:xfrm>
          <a:prstGeom prst="rect">
            <a:avLst/>
          </a:prstGeom>
        </p:spPr>
      </p:pic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436D6629-5549-4E87-A7C8-E1BD732F2649}"/>
              </a:ext>
            </a:extLst>
          </p:cNvPr>
          <p:cNvSpPr/>
          <p:nvPr/>
        </p:nvSpPr>
        <p:spPr>
          <a:xfrm>
            <a:off x="9535016" y="3976083"/>
            <a:ext cx="818806" cy="544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97BFB37-1442-4E25-8C95-E34F9FC99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199" y="3474499"/>
            <a:ext cx="1185761" cy="1484376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7FCE10B2-CE20-4085-BC5C-AB9D9E9FBFD9}"/>
              </a:ext>
            </a:extLst>
          </p:cNvPr>
          <p:cNvSpPr txBox="1"/>
          <p:nvPr/>
        </p:nvSpPr>
        <p:spPr>
          <a:xfrm>
            <a:off x="11750960" y="40636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376977F-C5C5-47DF-A453-5D51BA6AD50F}"/>
              </a:ext>
            </a:extLst>
          </p:cNvPr>
          <p:cNvSpPr txBox="1"/>
          <p:nvPr/>
        </p:nvSpPr>
        <p:spPr>
          <a:xfrm rot="5400000">
            <a:off x="8392146" y="248840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…</a:t>
            </a:r>
          </a:p>
        </p:txBody>
      </p:sp>
      <p:pic>
        <p:nvPicPr>
          <p:cNvPr id="1030" name="Picture 6" descr="Born Rule and Noncontextual Probability">
            <a:extLst>
              <a:ext uri="{FF2B5EF4-FFF2-40B4-BE49-F238E27FC236}">
                <a16:creationId xmlns:a16="http://schemas.microsoft.com/office/drawing/2014/main" id="{CBF74A6A-000F-4110-8F7D-417455E61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84" b="-13248"/>
          <a:stretch/>
        </p:blipFill>
        <p:spPr bwMode="auto">
          <a:xfrm>
            <a:off x="4228346" y="5377265"/>
            <a:ext cx="2272035" cy="63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7700424E-7EBB-41E8-885A-CDD7275ADE4E}"/>
              </a:ext>
            </a:extLst>
          </p:cNvPr>
          <p:cNvSpPr txBox="1"/>
          <p:nvPr/>
        </p:nvSpPr>
        <p:spPr>
          <a:xfrm>
            <a:off x="6926487" y="180788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p(a</a:t>
            </a:r>
            <a:r>
              <a:rPr lang="fr-FR" i="1" baseline="-25000" dirty="0"/>
              <a:t> i</a:t>
            </a:r>
            <a:r>
              <a:rPr lang="fr-FR" i="1" dirty="0"/>
              <a:t>)</a:t>
            </a:r>
            <a:endParaRPr lang="fr-FR" i="1" baseline="-25000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C6DD4C03-1433-418A-BBAC-D279D802A205}"/>
              </a:ext>
            </a:extLst>
          </p:cNvPr>
          <p:cNvSpPr txBox="1"/>
          <p:nvPr/>
        </p:nvSpPr>
        <p:spPr>
          <a:xfrm>
            <a:off x="6915225" y="3701689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p(a</a:t>
            </a:r>
            <a:r>
              <a:rPr lang="fr-FR" i="1" baseline="-25000" dirty="0"/>
              <a:t> i’</a:t>
            </a:r>
            <a:r>
              <a:rPr lang="fr-FR" i="1" dirty="0"/>
              <a:t>)</a:t>
            </a:r>
            <a:endParaRPr lang="fr-FR" i="1" baseline="-25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58A9E13-1012-4BEE-A297-88C542A76AFF}"/>
              </a:ext>
            </a:extLst>
          </p:cNvPr>
          <p:cNvSpPr/>
          <p:nvPr/>
        </p:nvSpPr>
        <p:spPr>
          <a:xfrm>
            <a:off x="12490876" y="4134581"/>
            <a:ext cx="609282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b="1" dirty="0">
                <a:latin typeface="News Gothic MT" panose="020B0604020202020204" pitchFamily="34" charset="0"/>
              </a:rPr>
              <a:t>« </a:t>
            </a:r>
            <a:r>
              <a:rPr lang="fr-FR" b="1" dirty="0" err="1">
                <a:latin typeface="News Gothic MT" panose="020B0604020202020204" pitchFamily="34" charset="0"/>
              </a:rPr>
              <a:t>When</a:t>
            </a:r>
            <a:r>
              <a:rPr lang="fr-FR" b="1" dirty="0">
                <a:latin typeface="News Gothic MT" panose="020B0604020202020204" pitchFamily="34" charset="0"/>
              </a:rPr>
              <a:t> a </a:t>
            </a:r>
            <a:r>
              <a:rPr lang="fr-FR" b="1" dirty="0" err="1">
                <a:latin typeface="News Gothic MT" panose="020B0604020202020204" pitchFamily="34" charset="0"/>
              </a:rPr>
              <a:t>measure</a:t>
            </a:r>
            <a:r>
              <a:rPr lang="fr-FR" b="1" dirty="0">
                <a:latin typeface="News Gothic MT" panose="020B0604020202020204" pitchFamily="34" charset="0"/>
              </a:rPr>
              <a:t> </a:t>
            </a:r>
            <a:r>
              <a:rPr lang="fr-FR" b="1" dirty="0" err="1">
                <a:latin typeface="News Gothic MT" panose="020B0604020202020204" pitchFamily="34" charset="0"/>
              </a:rPr>
              <a:t>occurs</a:t>
            </a:r>
            <a:r>
              <a:rPr lang="fr-FR" b="1" dirty="0">
                <a:latin typeface="News Gothic MT" panose="020B0604020202020204" pitchFamily="34" charset="0"/>
              </a:rPr>
              <a:t>, the state  of the </a:t>
            </a:r>
            <a:r>
              <a:rPr lang="fr-FR" b="1" dirty="0" err="1">
                <a:latin typeface="News Gothic MT" panose="020B0604020202020204" pitchFamily="34" charset="0"/>
              </a:rPr>
              <a:t>observed</a:t>
            </a:r>
            <a:r>
              <a:rPr lang="fr-FR" b="1" dirty="0">
                <a:latin typeface="News Gothic MT" panose="020B0604020202020204" pitchFamily="34" charset="0"/>
              </a:rPr>
              <a:t> system </a:t>
            </a:r>
            <a:r>
              <a:rPr lang="fr-FR" b="1" dirty="0" err="1">
                <a:latin typeface="News Gothic MT" panose="020B0604020202020204" pitchFamily="34" charset="0"/>
              </a:rPr>
              <a:t>evolves</a:t>
            </a:r>
            <a:r>
              <a:rPr lang="fr-FR" b="1" dirty="0">
                <a:latin typeface="News Gothic MT" panose="020B0604020202020204" pitchFamily="34" charset="0"/>
              </a:rPr>
              <a:t> </a:t>
            </a:r>
            <a:r>
              <a:rPr lang="fr-FR" b="1" dirty="0" err="1">
                <a:latin typeface="News Gothic MT" panose="020B0604020202020204" pitchFamily="34" charset="0"/>
              </a:rPr>
              <a:t>instantaneously</a:t>
            </a:r>
            <a:r>
              <a:rPr lang="fr-FR" b="1" dirty="0">
                <a:latin typeface="News Gothic MT" panose="020B0604020202020204" pitchFamily="34" charset="0"/>
              </a:rPr>
              <a:t> and </a:t>
            </a:r>
            <a:r>
              <a:rPr lang="fr-FR" b="1" dirty="0" err="1">
                <a:latin typeface="News Gothic MT" panose="020B0604020202020204" pitchFamily="34" charset="0"/>
              </a:rPr>
              <a:t>randomly</a:t>
            </a:r>
            <a:r>
              <a:rPr lang="fr-FR" b="1" dirty="0">
                <a:latin typeface="News Gothic MT" panose="020B0604020202020204" pitchFamily="34" charset="0"/>
              </a:rPr>
              <a:t> </a:t>
            </a:r>
            <a:r>
              <a:rPr lang="fr-FR" b="1" dirty="0" err="1">
                <a:latin typeface="News Gothic MT" panose="020B0604020202020204" pitchFamily="34" charset="0"/>
              </a:rPr>
              <a:t>towards</a:t>
            </a:r>
            <a:r>
              <a:rPr lang="fr-FR" b="1" dirty="0">
                <a:latin typeface="News Gothic MT" panose="020B0604020202020204" pitchFamily="34" charset="0"/>
              </a:rPr>
              <a:t> one of the possibles </a:t>
            </a:r>
            <a:r>
              <a:rPr lang="fr-FR" b="1" dirty="0" err="1">
                <a:latin typeface="News Gothic MT" panose="020B0604020202020204" pitchFamily="34" charset="0"/>
              </a:rPr>
              <a:t>outcomes</a:t>
            </a:r>
            <a:r>
              <a:rPr lang="fr-FR" b="1" dirty="0">
                <a:latin typeface="News Gothic MT" panose="020B0604020202020204" pitchFamily="34" charset="0"/>
              </a:rPr>
              <a:t>: … »</a:t>
            </a:r>
          </a:p>
        </p:txBody>
      </p:sp>
      <p:sp>
        <p:nvSpPr>
          <p:cNvPr id="8" name="Parchemin : horizontal 7">
            <a:extLst>
              <a:ext uri="{FF2B5EF4-FFF2-40B4-BE49-F238E27FC236}">
                <a16:creationId xmlns:a16="http://schemas.microsoft.com/office/drawing/2014/main" id="{3F49E5EB-79D7-4DE3-8D41-027740502685}"/>
              </a:ext>
            </a:extLst>
          </p:cNvPr>
          <p:cNvSpPr/>
          <p:nvPr/>
        </p:nvSpPr>
        <p:spPr>
          <a:xfrm>
            <a:off x="560316" y="6095828"/>
            <a:ext cx="2769517" cy="693174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Weird (quantum) states</a:t>
            </a:r>
          </a:p>
        </p:txBody>
      </p:sp>
      <p:sp>
        <p:nvSpPr>
          <p:cNvPr id="35" name="Parchemin : horizontal 34">
            <a:extLst>
              <a:ext uri="{FF2B5EF4-FFF2-40B4-BE49-F238E27FC236}">
                <a16:creationId xmlns:a16="http://schemas.microsoft.com/office/drawing/2014/main" id="{4C166548-7984-4AD7-846C-2BECAE45EED8}"/>
              </a:ext>
            </a:extLst>
          </p:cNvPr>
          <p:cNvSpPr/>
          <p:nvPr/>
        </p:nvSpPr>
        <p:spPr>
          <a:xfrm>
            <a:off x="4023816" y="6024446"/>
            <a:ext cx="2769517" cy="693174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Classical</a:t>
            </a:r>
            <a:r>
              <a:rPr lang="fr-FR" dirty="0"/>
              <a:t> states</a:t>
            </a:r>
          </a:p>
        </p:txBody>
      </p:sp>
    </p:spTree>
    <p:extLst>
      <p:ext uri="{BB962C8B-B14F-4D97-AF65-F5344CB8AC3E}">
        <p14:creationId xmlns:p14="http://schemas.microsoft.com/office/powerpoint/2010/main" val="347688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4F52548-C13F-4E67-B1D0-D1E18E22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86" y="1185655"/>
            <a:ext cx="2714625" cy="11715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D513DFD-746F-4532-BD55-C1095DC3F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315" y="1466317"/>
            <a:ext cx="2286563" cy="8512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991AC71-5EFC-4CAF-BAFB-769C94130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7282" y="1401380"/>
            <a:ext cx="2571750" cy="981075"/>
          </a:xfrm>
          <a:prstGeom prst="rect">
            <a:avLst/>
          </a:prstGeom>
        </p:spPr>
      </p:pic>
      <p:pic>
        <p:nvPicPr>
          <p:cNvPr id="4102" name="Picture 6" descr="French Vocabulary Illustrated: rangé (ordonné)">
            <a:extLst>
              <a:ext uri="{FF2B5EF4-FFF2-40B4-BE49-F238E27FC236}">
                <a16:creationId xmlns:a16="http://schemas.microsoft.com/office/drawing/2014/main" id="{BF35363D-CD63-4C07-8316-0893BFF99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349" y="2496104"/>
            <a:ext cx="4792476" cy="333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French Vocabulary Illustrated: rangé (ordonné)">
            <a:extLst>
              <a:ext uri="{FF2B5EF4-FFF2-40B4-BE49-F238E27FC236}">
                <a16:creationId xmlns:a16="http://schemas.microsoft.com/office/drawing/2014/main" id="{26D698B0-D867-4B08-80C4-EC978A613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08" y="2496104"/>
            <a:ext cx="4792476" cy="333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C4CABA8-E631-4ACA-B3F4-9E60A2049E45}"/>
              </a:ext>
            </a:extLst>
          </p:cNvPr>
          <p:cNvSpPr txBox="1"/>
          <p:nvPr/>
        </p:nvSpPr>
        <p:spPr>
          <a:xfrm>
            <a:off x="4508080" y="400543"/>
            <a:ext cx="3272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Classical</a:t>
            </a:r>
            <a:r>
              <a:rPr lang="fr-FR" sz="3200" b="1" dirty="0"/>
              <a:t> </a:t>
            </a:r>
            <a:r>
              <a:rPr lang="fr-FR" sz="3200" b="1" dirty="0" err="1"/>
              <a:t>picture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141882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4F52548-C13F-4E67-B1D0-D1E18E22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86" y="1185655"/>
            <a:ext cx="2714625" cy="11715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D513DFD-746F-4532-BD55-C1095DC3F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315" y="1466317"/>
            <a:ext cx="2286563" cy="8512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991AC71-5EFC-4CAF-BAFB-769C94130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7282" y="1401380"/>
            <a:ext cx="2571750" cy="98107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4A93AA4-93E6-4250-B8D1-39CA977BD253}"/>
              </a:ext>
            </a:extLst>
          </p:cNvPr>
          <p:cNvSpPr txBox="1"/>
          <p:nvPr/>
        </p:nvSpPr>
        <p:spPr>
          <a:xfrm>
            <a:off x="836194" y="501032"/>
            <a:ext cx="3140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open the </a:t>
            </a:r>
            <a:r>
              <a:rPr lang="fr-FR" dirty="0" err="1"/>
              <a:t>eyes</a:t>
            </a:r>
            <a:r>
              <a:rPr lang="fr-FR" dirty="0"/>
              <a:t>, the world </a:t>
            </a:r>
            <a:r>
              <a:rPr lang="fr-FR" dirty="0" err="1"/>
              <a:t>is</a:t>
            </a:r>
            <a:r>
              <a:rPr lang="fr-FR" dirty="0"/>
              <a:t> in a </a:t>
            </a:r>
            <a:r>
              <a:rPr lang="fr-FR" b="1" dirty="0"/>
              <a:t>quantum mess</a:t>
            </a:r>
          </a:p>
        </p:txBody>
      </p:sp>
      <p:pic>
        <p:nvPicPr>
          <p:cNvPr id="4100" name="Picture 4" descr="Messy Painting by Rob Duhon | Saatchi Art">
            <a:extLst>
              <a:ext uri="{FF2B5EF4-FFF2-40B4-BE49-F238E27FC236}">
                <a16:creationId xmlns:a16="http://schemas.microsoft.com/office/drawing/2014/main" id="{97BD32E3-457B-43CB-9C2D-4F06AB297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85" y="2573112"/>
            <a:ext cx="4295628" cy="317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rench Vocabulary Illustrated: rangé (ordonné)">
            <a:extLst>
              <a:ext uri="{FF2B5EF4-FFF2-40B4-BE49-F238E27FC236}">
                <a16:creationId xmlns:a16="http://schemas.microsoft.com/office/drawing/2014/main" id="{BF35363D-CD63-4C07-8316-0893BFF99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349" y="2496104"/>
            <a:ext cx="4792476" cy="333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02AE2EA-43E3-41C7-82D3-A4EF63E18DC7}"/>
              </a:ext>
            </a:extLst>
          </p:cNvPr>
          <p:cNvSpPr txBox="1"/>
          <p:nvPr/>
        </p:nvSpPr>
        <p:spPr>
          <a:xfrm>
            <a:off x="9377495" y="238499"/>
            <a:ext cx="2233993" cy="908864"/>
          </a:xfrm>
          <a:prstGeom prst="wedgeEllipseCallout">
            <a:avLst>
              <a:gd name="adj1" fmla="val -6746"/>
              <a:gd name="adj2" fmla="val 6574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err="1"/>
              <a:t>Such</a:t>
            </a:r>
            <a:r>
              <a:rPr lang="fr-FR" dirty="0"/>
              <a:t> a </a:t>
            </a:r>
            <a:r>
              <a:rPr lang="fr-FR" dirty="0" err="1"/>
              <a:t>tidy</a:t>
            </a:r>
            <a:r>
              <a:rPr lang="fr-FR" dirty="0"/>
              <a:t> </a:t>
            </a:r>
            <a:r>
              <a:rPr lang="fr-FR" dirty="0" err="1"/>
              <a:t>wardrobe</a:t>
            </a:r>
            <a:endParaRPr lang="fr-FR" b="1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3F92A09-4228-424A-8A3D-3C13C4C1F28C}"/>
              </a:ext>
            </a:extLst>
          </p:cNvPr>
          <p:cNvSpPr txBox="1"/>
          <p:nvPr/>
        </p:nvSpPr>
        <p:spPr>
          <a:xfrm>
            <a:off x="1049286" y="5992837"/>
            <a:ext cx="293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Quantum superposition</a:t>
            </a:r>
          </a:p>
          <a:p>
            <a:endParaRPr lang="fr-FR" dirty="0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48CF812F-A558-4364-832C-B15894D3B528}"/>
              </a:ext>
            </a:extLst>
          </p:cNvPr>
          <p:cNvSpPr/>
          <p:nvPr/>
        </p:nvSpPr>
        <p:spPr>
          <a:xfrm>
            <a:off x="4668825" y="4909670"/>
            <a:ext cx="2692771" cy="843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Wavefunction</a:t>
            </a:r>
            <a:r>
              <a:rPr lang="fr-FR" dirty="0"/>
              <a:t> collapse</a:t>
            </a:r>
          </a:p>
        </p:txBody>
      </p:sp>
      <p:pic>
        <p:nvPicPr>
          <p:cNvPr id="14" name="Image 13" descr="Une image contenant personne, boule, joueur, base-ball&#10;&#10;Description générée automatiquement">
            <a:extLst>
              <a:ext uri="{FF2B5EF4-FFF2-40B4-BE49-F238E27FC236}">
                <a16:creationId xmlns:a16="http://schemas.microsoft.com/office/drawing/2014/main" id="{B8F621D8-C082-4A95-93CE-6D382B67B2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86" y="2496104"/>
            <a:ext cx="2238061" cy="271670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ACC69B3-9FB9-494F-AE59-F66CC1D98B14}"/>
              </a:ext>
            </a:extLst>
          </p:cNvPr>
          <p:cNvSpPr txBox="1"/>
          <p:nvPr/>
        </p:nvSpPr>
        <p:spPr>
          <a:xfrm>
            <a:off x="8006577" y="5908480"/>
            <a:ext cx="3796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definite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 (</a:t>
            </a:r>
            <a:r>
              <a:rPr lang="fr-FR" dirty="0" err="1"/>
              <a:t>such</a:t>
            </a:r>
            <a:r>
              <a:rPr lang="fr-FR" dirty="0"/>
              <a:t> as position)</a:t>
            </a:r>
          </a:p>
          <a:p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A3961BB-EE8A-42D8-9E2F-B33ACD2ADA1C}"/>
              </a:ext>
            </a:extLst>
          </p:cNvPr>
          <p:cNvSpPr txBox="1"/>
          <p:nvPr/>
        </p:nvSpPr>
        <p:spPr>
          <a:xfrm>
            <a:off x="4508080" y="400543"/>
            <a:ext cx="3406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Quantum </a:t>
            </a:r>
            <a:r>
              <a:rPr lang="fr-FR" sz="3200" b="1" dirty="0" err="1"/>
              <a:t>picture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222199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4F52548-C13F-4E67-B1D0-D1E18E22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86" y="1185655"/>
            <a:ext cx="2714625" cy="1171575"/>
          </a:xfrm>
          <a:prstGeom prst="rect">
            <a:avLst/>
          </a:prstGeom>
        </p:spPr>
      </p:pic>
      <p:pic>
        <p:nvPicPr>
          <p:cNvPr id="4100" name="Picture 4" descr="Messy Painting by Rob Duhon | Saatchi Art">
            <a:extLst>
              <a:ext uri="{FF2B5EF4-FFF2-40B4-BE49-F238E27FC236}">
                <a16:creationId xmlns:a16="http://schemas.microsoft.com/office/drawing/2014/main" id="{97BD32E3-457B-43CB-9C2D-4F06AB297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85" y="2573112"/>
            <a:ext cx="4295628" cy="317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3F92A09-4228-424A-8A3D-3C13C4C1F28C}"/>
              </a:ext>
            </a:extLst>
          </p:cNvPr>
          <p:cNvSpPr txBox="1"/>
          <p:nvPr/>
        </p:nvSpPr>
        <p:spPr>
          <a:xfrm>
            <a:off x="5235565" y="2573112"/>
            <a:ext cx="6962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Quantum superposition: </a:t>
            </a:r>
            <a:r>
              <a:rPr lang="fr-FR" dirty="0" err="1"/>
              <a:t>things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not have </a:t>
            </a:r>
            <a:r>
              <a:rPr lang="fr-FR" dirty="0" err="1"/>
              <a:t>definite</a:t>
            </a:r>
            <a:r>
              <a:rPr lang="fr-FR" dirty="0"/>
              <a:t> 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Not observable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sp>
        <p:nvSpPr>
          <p:cNvPr id="13" name="Parchemin : horizontal 12">
            <a:extLst>
              <a:ext uri="{FF2B5EF4-FFF2-40B4-BE49-F238E27FC236}">
                <a16:creationId xmlns:a16="http://schemas.microsoft.com/office/drawing/2014/main" id="{64EE72D6-8FB7-4A52-8F82-AD8613CE2D2B}"/>
              </a:ext>
            </a:extLst>
          </p:cNvPr>
          <p:cNvSpPr/>
          <p:nvPr/>
        </p:nvSpPr>
        <p:spPr>
          <a:xfrm>
            <a:off x="5508703" y="3376888"/>
            <a:ext cx="6474428" cy="1286454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Quantum </a:t>
            </a:r>
            <a:r>
              <a:rPr lang="fr-FR" dirty="0" err="1"/>
              <a:t>mechanics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invented</a:t>
            </a:r>
            <a:r>
              <a:rPr lang="fr-FR" dirty="0"/>
              <a:t> to model </a:t>
            </a:r>
            <a:r>
              <a:rPr lang="fr-FR" dirty="0" err="1"/>
              <a:t>our</a:t>
            </a:r>
            <a:r>
              <a:rPr lang="fr-FR" dirty="0"/>
              <a:t> observations, but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predicts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unobservable</a:t>
            </a:r>
            <a:r>
              <a:rPr lang="fr-FR" dirty="0"/>
              <a:t> states...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10A44C7-7DD7-486F-9AB5-E188A34388BA}"/>
              </a:ext>
            </a:extLst>
          </p:cNvPr>
          <p:cNvSpPr txBox="1"/>
          <p:nvPr/>
        </p:nvSpPr>
        <p:spPr>
          <a:xfrm>
            <a:off x="5235565" y="4983371"/>
            <a:ext cx="62192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Not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representable</a:t>
            </a:r>
            <a:r>
              <a:rPr lang="fr-FR" dirty="0"/>
              <a:t>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Makes</a:t>
            </a:r>
            <a:r>
              <a:rPr lang="fr-FR" dirty="0"/>
              <a:t> no </a:t>
            </a:r>
            <a:r>
              <a:rPr lang="fr-FR" dirty="0" err="1"/>
              <a:t>sense</a:t>
            </a:r>
            <a:r>
              <a:rPr lang="fr-FR" dirty="0"/>
              <a:t> to </a:t>
            </a:r>
            <a:r>
              <a:rPr lang="fr-FR" dirty="0" err="1"/>
              <a:t>wonder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state looks 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62BFD7A-F20F-4381-90E6-83C41626F38B}"/>
              </a:ext>
            </a:extLst>
          </p:cNvPr>
          <p:cNvSpPr txBox="1"/>
          <p:nvPr/>
        </p:nvSpPr>
        <p:spPr>
          <a:xfrm>
            <a:off x="4508080" y="400543"/>
            <a:ext cx="3021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Quantum mess</a:t>
            </a:r>
          </a:p>
        </p:txBody>
      </p:sp>
    </p:spTree>
    <p:extLst>
      <p:ext uri="{BB962C8B-B14F-4D97-AF65-F5344CB8AC3E}">
        <p14:creationId xmlns:p14="http://schemas.microsoft.com/office/powerpoint/2010/main" val="71513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 descr="French Vocabulary Illustrated: rangé (ordonné)">
            <a:extLst>
              <a:ext uri="{FF2B5EF4-FFF2-40B4-BE49-F238E27FC236}">
                <a16:creationId xmlns:a16="http://schemas.microsoft.com/office/drawing/2014/main" id="{30F521EE-B3F6-413F-9413-8E197572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349" y="2496104"/>
            <a:ext cx="4792476" cy="333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4F52548-C13F-4E67-B1D0-D1E18E22A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86" y="1185655"/>
            <a:ext cx="2714625" cy="11715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D513DFD-746F-4532-BD55-C1095DC3F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315" y="1466317"/>
            <a:ext cx="2286563" cy="8512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991AC71-5EFC-4CAF-BAFB-769C94130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7282" y="1401380"/>
            <a:ext cx="2571750" cy="981075"/>
          </a:xfrm>
          <a:prstGeom prst="rect">
            <a:avLst/>
          </a:prstGeom>
        </p:spPr>
      </p:pic>
      <p:pic>
        <p:nvPicPr>
          <p:cNvPr id="4100" name="Picture 4" descr="Messy Painting by Rob Duhon | Saatchi Art">
            <a:extLst>
              <a:ext uri="{FF2B5EF4-FFF2-40B4-BE49-F238E27FC236}">
                <a16:creationId xmlns:a16="http://schemas.microsoft.com/office/drawing/2014/main" id="{97BD32E3-457B-43CB-9C2D-4F06AB297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85" y="2573112"/>
            <a:ext cx="4295628" cy="317988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AB9D0CFB-3E0A-4C69-BB48-85B82211B318}"/>
              </a:ext>
            </a:extLst>
          </p:cNvPr>
          <p:cNvGrpSpPr/>
          <p:nvPr/>
        </p:nvGrpSpPr>
        <p:grpSpPr>
          <a:xfrm>
            <a:off x="8427908" y="3746583"/>
            <a:ext cx="3844789" cy="2662329"/>
            <a:chOff x="6723272" y="2382455"/>
            <a:chExt cx="5867312" cy="4350430"/>
          </a:xfrm>
        </p:grpSpPr>
        <p:pic>
          <p:nvPicPr>
            <p:cNvPr id="6" name="Image 5" descr="Une image contenant moniteur, ordinateur&#10;&#10;Description générée automatiquement">
              <a:extLst>
                <a:ext uri="{FF2B5EF4-FFF2-40B4-BE49-F238E27FC236}">
                  <a16:creationId xmlns:a16="http://schemas.microsoft.com/office/drawing/2014/main" id="{95DD5CDE-594C-4A59-A192-0AC8100BA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272" y="2382455"/>
              <a:ext cx="5867312" cy="4350430"/>
            </a:xfrm>
            <a:prstGeom prst="rect">
              <a:avLst/>
            </a:prstGeom>
          </p:spPr>
        </p:pic>
        <p:pic>
          <p:nvPicPr>
            <p:cNvPr id="4102" name="Picture 6" descr="French Vocabulary Illustrated: rangé (ordonné)">
              <a:extLst>
                <a:ext uri="{FF2B5EF4-FFF2-40B4-BE49-F238E27FC236}">
                  <a16:creationId xmlns:a16="http://schemas.microsoft.com/office/drawing/2014/main" id="{BF35363D-CD63-4C07-8316-0893BFF99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3842" y="2655236"/>
              <a:ext cx="4792476" cy="3333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4565BFFB-A49C-428E-99DB-41E6B491BAC2}"/>
              </a:ext>
            </a:extLst>
          </p:cNvPr>
          <p:cNvSpPr txBox="1"/>
          <p:nvPr/>
        </p:nvSpPr>
        <p:spPr>
          <a:xfrm>
            <a:off x="3081554" y="329713"/>
            <a:ext cx="5867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Disproving</a:t>
            </a:r>
            <a:r>
              <a:rPr lang="fr-FR" sz="3200" b="1" dirty="0"/>
              <a:t> the quantum mess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D15EB95-B03E-4F38-97CD-D5F5E63A83E8}"/>
              </a:ext>
            </a:extLst>
          </p:cNvPr>
          <p:cNvSpPr txBox="1"/>
          <p:nvPr/>
        </p:nvSpPr>
        <p:spPr>
          <a:xfrm>
            <a:off x="706190" y="6224246"/>
            <a:ext cx="290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 </a:t>
            </a:r>
            <a:r>
              <a:rPr lang="fr-FR" dirty="0" err="1"/>
              <a:t>take</a:t>
            </a:r>
            <a:r>
              <a:rPr lang="fr-FR" dirty="0"/>
              <a:t> a photo, </a:t>
            </a:r>
            <a:r>
              <a:rPr lang="fr-FR" dirty="0" err="1"/>
              <a:t>eyes</a:t>
            </a:r>
            <a:r>
              <a:rPr lang="fr-FR" dirty="0"/>
              <a:t> </a:t>
            </a:r>
            <a:r>
              <a:rPr lang="fr-FR" dirty="0" err="1"/>
              <a:t>closed</a:t>
            </a:r>
            <a:r>
              <a:rPr lang="fr-FR" dirty="0"/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44EB54-5E6B-4114-A49D-0524BF6974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66" y="3125609"/>
            <a:ext cx="1463236" cy="194833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2868560-4652-4116-AC2E-95C939295E03}"/>
              </a:ext>
            </a:extLst>
          </p:cNvPr>
          <p:cNvSpPr txBox="1"/>
          <p:nvPr/>
        </p:nvSpPr>
        <p:spPr>
          <a:xfrm>
            <a:off x="7483878" y="6343621"/>
            <a:ext cx="425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photo shows a </a:t>
            </a:r>
            <a:r>
              <a:rPr lang="fr-FR" dirty="0" err="1"/>
              <a:t>classical</a:t>
            </a:r>
            <a:r>
              <a:rPr lang="fr-FR" dirty="0"/>
              <a:t> </a:t>
            </a:r>
            <a:r>
              <a:rPr lang="fr-FR" dirty="0" err="1"/>
              <a:t>wardrobe</a:t>
            </a:r>
            <a:r>
              <a:rPr lang="fr-F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552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4565BFFB-A49C-428E-99DB-41E6B491BAC2}"/>
              </a:ext>
            </a:extLst>
          </p:cNvPr>
          <p:cNvSpPr txBox="1"/>
          <p:nvPr/>
        </p:nvSpPr>
        <p:spPr>
          <a:xfrm>
            <a:off x="2892753" y="179969"/>
            <a:ext cx="6436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Some</a:t>
            </a:r>
            <a:r>
              <a:rPr lang="fr-FR" sz="3200" b="1" dirty="0"/>
              <a:t> possible quantum </a:t>
            </a:r>
            <a:r>
              <a:rPr lang="fr-FR" sz="3200" b="1" dirty="0" err="1"/>
              <a:t>accounts</a:t>
            </a:r>
            <a:endParaRPr lang="fr-FR" sz="3200" b="1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6CED591-3984-464E-9B1B-06D29225E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548" y="899068"/>
            <a:ext cx="1697747" cy="73271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2845B40-5BC0-4D2F-A299-0DBD6F814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844" y="879846"/>
            <a:ext cx="2021475" cy="77115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960720DA-A00A-467F-8543-D5CEDC304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292" y="883851"/>
            <a:ext cx="1697747" cy="73271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6603956-C05F-4558-A8DF-989BBEF81E2A}"/>
              </a:ext>
            </a:extLst>
          </p:cNvPr>
          <p:cNvSpPr txBox="1"/>
          <p:nvPr/>
        </p:nvSpPr>
        <p:spPr>
          <a:xfrm>
            <a:off x="1123144" y="244851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(1)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EBB54A2-3828-411D-8590-B9E4BDB1CD99}"/>
              </a:ext>
            </a:extLst>
          </p:cNvPr>
          <p:cNvSpPr txBox="1"/>
          <p:nvPr/>
        </p:nvSpPr>
        <p:spPr>
          <a:xfrm>
            <a:off x="1123144" y="448210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(2)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E18CDDFF-8CF7-42F0-8E05-F53F81EDBF5C}"/>
              </a:ext>
            </a:extLst>
          </p:cNvPr>
          <p:cNvGrpSpPr/>
          <p:nvPr/>
        </p:nvGrpSpPr>
        <p:grpSpPr>
          <a:xfrm>
            <a:off x="2135913" y="1865411"/>
            <a:ext cx="8230523" cy="3746097"/>
            <a:chOff x="752317" y="1715398"/>
            <a:chExt cx="11162195" cy="5080439"/>
          </a:xfrm>
        </p:grpSpPr>
        <p:pic>
          <p:nvPicPr>
            <p:cNvPr id="27" name="Picture 4" descr="Messy Painting by Rob Duhon | Saatchi Art">
              <a:extLst>
                <a:ext uri="{FF2B5EF4-FFF2-40B4-BE49-F238E27FC236}">
                  <a16:creationId xmlns:a16="http://schemas.microsoft.com/office/drawing/2014/main" id="{B166E308-FD03-49AF-95F1-9125762FDB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0312" y="1715398"/>
              <a:ext cx="3060625" cy="2265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Messy Painting by Rob Duhon | Saatchi Art">
              <a:extLst>
                <a:ext uri="{FF2B5EF4-FFF2-40B4-BE49-F238E27FC236}">
                  <a16:creationId xmlns:a16="http://schemas.microsoft.com/office/drawing/2014/main" id="{C53BD50E-8B93-4E6E-B3BF-F295A10C1D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646" y="1726378"/>
              <a:ext cx="3074351" cy="2275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A944EB54-5E6B-4114-A49D-0524BF697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2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690" y="1979551"/>
              <a:ext cx="1047228" cy="1394406"/>
            </a:xfrm>
            <a:prstGeom prst="rect">
              <a:avLst/>
            </a:prstGeom>
          </p:spPr>
        </p:pic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164E2B3C-B1CA-432D-8561-C2920311AEB6}"/>
                </a:ext>
              </a:extLst>
            </p:cNvPr>
            <p:cNvGrpSpPr/>
            <p:nvPr/>
          </p:nvGrpSpPr>
          <p:grpSpPr>
            <a:xfrm>
              <a:off x="5179779" y="2423102"/>
              <a:ext cx="2453758" cy="1760159"/>
              <a:chOff x="4177532" y="2172313"/>
              <a:chExt cx="3451280" cy="2475714"/>
            </a:xfrm>
          </p:grpSpPr>
          <p:pic>
            <p:nvPicPr>
              <p:cNvPr id="19" name="Image 18" descr="Une image contenant moniteur, ordinateur&#10;&#10;Description générée automatiquement">
                <a:extLst>
                  <a:ext uri="{FF2B5EF4-FFF2-40B4-BE49-F238E27FC236}">
                    <a16:creationId xmlns:a16="http://schemas.microsoft.com/office/drawing/2014/main" id="{7386EF90-E20E-4C8C-9D12-715381FE20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335" b="9488"/>
              <a:stretch/>
            </p:blipFill>
            <p:spPr>
              <a:xfrm>
                <a:off x="4177532" y="2172313"/>
                <a:ext cx="3451280" cy="2475714"/>
              </a:xfrm>
              <a:prstGeom prst="rect">
                <a:avLst/>
              </a:prstGeom>
            </p:spPr>
          </p:pic>
          <p:pic>
            <p:nvPicPr>
              <p:cNvPr id="24" name="Picture 4" descr="Messy Painting by Rob Duhon | Saatchi Art">
                <a:extLst>
                  <a:ext uri="{FF2B5EF4-FFF2-40B4-BE49-F238E27FC236}">
                    <a16:creationId xmlns:a16="http://schemas.microsoft.com/office/drawing/2014/main" id="{93F00E3B-0F3F-4416-9A82-2CAB291BAF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95019" y="2381648"/>
                <a:ext cx="2897619" cy="19819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A98C699A-8768-4A57-A930-9553CDEA382E}"/>
                </a:ext>
              </a:extLst>
            </p:cNvPr>
            <p:cNvGrpSpPr/>
            <p:nvPr/>
          </p:nvGrpSpPr>
          <p:grpSpPr>
            <a:xfrm>
              <a:off x="752317" y="4330025"/>
              <a:ext cx="3088730" cy="2138762"/>
              <a:chOff x="142169" y="3796927"/>
              <a:chExt cx="4295628" cy="3179880"/>
            </a:xfrm>
          </p:grpSpPr>
          <p:pic>
            <p:nvPicPr>
              <p:cNvPr id="29" name="Picture 4" descr="Messy Painting by Rob Duhon | Saatchi Art">
                <a:extLst>
                  <a:ext uri="{FF2B5EF4-FFF2-40B4-BE49-F238E27FC236}">
                    <a16:creationId xmlns:a16="http://schemas.microsoft.com/office/drawing/2014/main" id="{FAE8DEEC-3A09-4847-8B13-1A4F9DA9AE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169" y="3796927"/>
                <a:ext cx="4295628" cy="3179880"/>
              </a:xfrm>
              <a:prstGeom prst="rect">
                <a:avLst/>
              </a:prstGeom>
              <a:noFill/>
              <a:effectLst>
                <a:glow>
                  <a:schemeClr val="accent1"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Image 29">
                <a:extLst>
                  <a:ext uri="{FF2B5EF4-FFF2-40B4-BE49-F238E27FC236}">
                    <a16:creationId xmlns:a16="http://schemas.microsoft.com/office/drawing/2014/main" id="{203AD4DD-421D-4AF5-8472-326150A781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850" y="4349424"/>
                <a:ext cx="1463236" cy="1948330"/>
              </a:xfrm>
              <a:prstGeom prst="rect">
                <a:avLst/>
              </a:prstGeom>
            </p:spPr>
          </p:pic>
        </p:grpSp>
        <p:pic>
          <p:nvPicPr>
            <p:cNvPr id="33" name="Picture 6" descr="French Vocabulary Illustrated: rangé (ordonné)">
              <a:extLst>
                <a:ext uri="{FF2B5EF4-FFF2-40B4-BE49-F238E27FC236}">
                  <a16:creationId xmlns:a16="http://schemas.microsoft.com/office/drawing/2014/main" id="{CD5656EF-C754-44D3-ABF5-4C754F704B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5423" y="4382185"/>
              <a:ext cx="3119204" cy="2169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300B0DF2-9BA0-4158-803B-EC165573AE1F}"/>
                </a:ext>
              </a:extLst>
            </p:cNvPr>
            <p:cNvGrpSpPr/>
            <p:nvPr/>
          </p:nvGrpSpPr>
          <p:grpSpPr>
            <a:xfrm>
              <a:off x="5591016" y="5264143"/>
              <a:ext cx="2189249" cy="1466048"/>
              <a:chOff x="8737545" y="2191143"/>
              <a:chExt cx="3451280" cy="2475714"/>
            </a:xfrm>
          </p:grpSpPr>
          <p:pic>
            <p:nvPicPr>
              <p:cNvPr id="35" name="Image 34" descr="Une image contenant moniteur, ordinateur&#10;&#10;Description générée automatiquement">
                <a:extLst>
                  <a:ext uri="{FF2B5EF4-FFF2-40B4-BE49-F238E27FC236}">
                    <a16:creationId xmlns:a16="http://schemas.microsoft.com/office/drawing/2014/main" id="{B6F1437C-71B4-4D79-B2C1-4DBE6EEA3B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335" b="9488"/>
              <a:stretch/>
            </p:blipFill>
            <p:spPr>
              <a:xfrm>
                <a:off x="8737545" y="2191143"/>
                <a:ext cx="3451280" cy="2475714"/>
              </a:xfrm>
              <a:prstGeom prst="rect">
                <a:avLst/>
              </a:prstGeom>
            </p:spPr>
          </p:pic>
          <p:pic>
            <p:nvPicPr>
              <p:cNvPr id="36" name="Picture 6" descr="French Vocabulary Illustrated: rangé (ordonné)">
                <a:extLst>
                  <a:ext uri="{FF2B5EF4-FFF2-40B4-BE49-F238E27FC236}">
                    <a16:creationId xmlns:a16="http://schemas.microsoft.com/office/drawing/2014/main" id="{8399B68D-0CE7-4433-A69D-2778D6D50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8115" y="2463923"/>
                <a:ext cx="2851645" cy="1983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6" descr="French Vocabulary Illustrated: rangé (ordonné)">
              <a:extLst>
                <a:ext uri="{FF2B5EF4-FFF2-40B4-BE49-F238E27FC236}">
                  <a16:creationId xmlns:a16="http://schemas.microsoft.com/office/drawing/2014/main" id="{C9A01E1F-6E9A-49BA-95A4-84663BFF73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670" y="4447831"/>
              <a:ext cx="3119204" cy="2169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A8EE73A2-9F56-4E32-B271-EBE827228551}"/>
                </a:ext>
              </a:extLst>
            </p:cNvPr>
            <p:cNvGrpSpPr/>
            <p:nvPr/>
          </p:nvGrpSpPr>
          <p:grpSpPr>
            <a:xfrm>
              <a:off x="9725263" y="5329789"/>
              <a:ext cx="2189249" cy="1466048"/>
              <a:chOff x="8737545" y="2191143"/>
              <a:chExt cx="3451280" cy="2475714"/>
            </a:xfrm>
          </p:grpSpPr>
          <p:pic>
            <p:nvPicPr>
              <p:cNvPr id="45" name="Image 44" descr="Une image contenant moniteur, ordinateur&#10;&#10;Description générée automatiquement">
                <a:extLst>
                  <a:ext uri="{FF2B5EF4-FFF2-40B4-BE49-F238E27FC236}">
                    <a16:creationId xmlns:a16="http://schemas.microsoft.com/office/drawing/2014/main" id="{C33F6B48-4AB9-4C5C-8345-74C2C3B796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335" b="9488"/>
              <a:stretch/>
            </p:blipFill>
            <p:spPr>
              <a:xfrm>
                <a:off x="8737545" y="2191143"/>
                <a:ext cx="3451280" cy="2475714"/>
              </a:xfrm>
              <a:prstGeom prst="rect">
                <a:avLst/>
              </a:prstGeom>
            </p:spPr>
          </p:pic>
          <p:pic>
            <p:nvPicPr>
              <p:cNvPr id="46" name="Picture 6" descr="French Vocabulary Illustrated: rangé (ordonné)">
                <a:extLst>
                  <a:ext uri="{FF2B5EF4-FFF2-40B4-BE49-F238E27FC236}">
                    <a16:creationId xmlns:a16="http://schemas.microsoft.com/office/drawing/2014/main" id="{9D1BEA3F-3131-4019-B664-1D07A7FC00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8115" y="2463923"/>
                <a:ext cx="2851645" cy="1983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7" name="Picture 6" descr="French Vocabulary Illustrated: rangé (ordonné)">
              <a:extLst>
                <a:ext uri="{FF2B5EF4-FFF2-40B4-BE49-F238E27FC236}">
                  <a16:creationId xmlns:a16="http://schemas.microsoft.com/office/drawing/2014/main" id="{93CF744F-5191-4E39-863A-0BFB8E0A92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670" y="1747908"/>
              <a:ext cx="3119204" cy="2169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2A01B9E5-4A9D-4F4C-9C27-1D6E4B86DB74}"/>
                </a:ext>
              </a:extLst>
            </p:cNvPr>
            <p:cNvGrpSpPr/>
            <p:nvPr/>
          </p:nvGrpSpPr>
          <p:grpSpPr>
            <a:xfrm>
              <a:off x="9725263" y="2629866"/>
              <a:ext cx="2189249" cy="1466048"/>
              <a:chOff x="8737545" y="2191143"/>
              <a:chExt cx="3451280" cy="2475714"/>
            </a:xfrm>
          </p:grpSpPr>
          <p:pic>
            <p:nvPicPr>
              <p:cNvPr id="49" name="Image 48" descr="Une image contenant moniteur, ordinateur&#10;&#10;Description générée automatiquement">
                <a:extLst>
                  <a:ext uri="{FF2B5EF4-FFF2-40B4-BE49-F238E27FC236}">
                    <a16:creationId xmlns:a16="http://schemas.microsoft.com/office/drawing/2014/main" id="{68B78B5F-8B43-4C58-A2F3-93ACD8DA01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335" b="9488"/>
              <a:stretch/>
            </p:blipFill>
            <p:spPr>
              <a:xfrm>
                <a:off x="8737545" y="2191143"/>
                <a:ext cx="3451280" cy="2475714"/>
              </a:xfrm>
              <a:prstGeom prst="rect">
                <a:avLst/>
              </a:prstGeom>
            </p:spPr>
          </p:pic>
          <p:pic>
            <p:nvPicPr>
              <p:cNvPr id="50" name="Picture 6" descr="French Vocabulary Illustrated: rangé (ordonné)">
                <a:extLst>
                  <a:ext uri="{FF2B5EF4-FFF2-40B4-BE49-F238E27FC236}">
                    <a16:creationId xmlns:a16="http://schemas.microsoft.com/office/drawing/2014/main" id="{D9C3A614-8F49-46D4-99B7-0055F1A2F1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78115" y="2463923"/>
                <a:ext cx="2851645" cy="1983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1905A25E-0086-46D1-9EC8-3D3A58376FEB}"/>
              </a:ext>
            </a:extLst>
          </p:cNvPr>
          <p:cNvSpPr/>
          <p:nvPr/>
        </p:nvSpPr>
        <p:spPr>
          <a:xfrm>
            <a:off x="3766525" y="4131523"/>
            <a:ext cx="1518812" cy="837869"/>
          </a:xfrm>
          <a:prstGeom prst="rightArrow">
            <a:avLst>
              <a:gd name="adj1" fmla="val 50000"/>
              <a:gd name="adj2" fmla="val 402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Wavefunction</a:t>
            </a:r>
            <a:r>
              <a:rPr lang="fr-FR" sz="1400" dirty="0"/>
              <a:t> collapse</a:t>
            </a:r>
          </a:p>
        </p:txBody>
      </p:sp>
      <p:sp>
        <p:nvSpPr>
          <p:cNvPr id="52" name="Flèche : droite 51">
            <a:extLst>
              <a:ext uri="{FF2B5EF4-FFF2-40B4-BE49-F238E27FC236}">
                <a16:creationId xmlns:a16="http://schemas.microsoft.com/office/drawing/2014/main" id="{DC72AFAE-3709-4DB5-8798-BF3770BAFEE9}"/>
              </a:ext>
            </a:extLst>
          </p:cNvPr>
          <p:cNvSpPr/>
          <p:nvPr/>
        </p:nvSpPr>
        <p:spPr>
          <a:xfrm>
            <a:off x="6780808" y="2401279"/>
            <a:ext cx="1518812" cy="837869"/>
          </a:xfrm>
          <a:prstGeom prst="rightArrow">
            <a:avLst>
              <a:gd name="adj1" fmla="val 50000"/>
              <a:gd name="adj2" fmla="val 402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Wavefunction</a:t>
            </a:r>
            <a:r>
              <a:rPr lang="fr-FR" sz="1400" dirty="0"/>
              <a:t> collapse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7F1EB0C-CE65-4EF9-AE12-9F7956D97E78}"/>
              </a:ext>
            </a:extLst>
          </p:cNvPr>
          <p:cNvSpPr txBox="1"/>
          <p:nvPr/>
        </p:nvSpPr>
        <p:spPr>
          <a:xfrm>
            <a:off x="2197223" y="6011688"/>
            <a:ext cx="779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what</a:t>
            </a:r>
            <a:r>
              <a:rPr lang="fr-FR" b="1" dirty="0"/>
              <a:t> </a:t>
            </a:r>
            <a:r>
              <a:rPr lang="fr-FR" b="1" dirty="0" err="1"/>
              <a:t>counts</a:t>
            </a:r>
            <a:r>
              <a:rPr lang="fr-FR" b="1" dirty="0"/>
              <a:t> as a </a:t>
            </a:r>
            <a:r>
              <a:rPr lang="fr-FR" b="1" dirty="0" err="1"/>
              <a:t>measurement</a:t>
            </a:r>
            <a:r>
              <a:rPr lang="fr-FR" dirty="0"/>
              <a:t>? The </a:t>
            </a:r>
            <a:r>
              <a:rPr lang="fr-FR" dirty="0" err="1"/>
              <a:t>measurement</a:t>
            </a:r>
            <a:r>
              <a:rPr lang="fr-FR" dirty="0"/>
              <a:t> </a:t>
            </a:r>
            <a:r>
              <a:rPr lang="fr-FR" dirty="0" err="1"/>
              <a:t>postulate</a:t>
            </a:r>
            <a:r>
              <a:rPr lang="fr-FR" dirty="0"/>
              <a:t> </a:t>
            </a:r>
            <a:r>
              <a:rPr lang="fr-FR" dirty="0" err="1"/>
              <a:t>doesn’t</a:t>
            </a:r>
            <a:r>
              <a:rPr lang="fr-FR" dirty="0"/>
              <a:t> tell…</a:t>
            </a:r>
          </a:p>
        </p:txBody>
      </p:sp>
    </p:spTree>
    <p:extLst>
      <p:ext uri="{BB962C8B-B14F-4D97-AF65-F5344CB8AC3E}">
        <p14:creationId xmlns:p14="http://schemas.microsoft.com/office/powerpoint/2010/main" val="132184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what are coordinates axes">
            <a:extLst>
              <a:ext uri="{FF2B5EF4-FFF2-40B4-BE49-F238E27FC236}">
                <a16:creationId xmlns:a16="http://schemas.microsoft.com/office/drawing/2014/main" id="{0C9C2706-F100-4586-A209-69749B2CD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4"/>
          <a:stretch/>
        </p:blipFill>
        <p:spPr bwMode="auto">
          <a:xfrm>
            <a:off x="9065127" y="1901048"/>
            <a:ext cx="2315897" cy="202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4F52548-C13F-4E67-B1D0-D1E18E22A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87" y="869444"/>
            <a:ext cx="2714625" cy="11715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991AC71-5EFC-4CAF-BAFB-769C94130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200" y="698349"/>
            <a:ext cx="2571750" cy="981075"/>
          </a:xfrm>
          <a:prstGeom prst="rect">
            <a:avLst/>
          </a:prstGeom>
        </p:spPr>
      </p:pic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D6B3C92B-FDDD-4D06-BC80-EB965CFEB58B}"/>
              </a:ext>
            </a:extLst>
          </p:cNvPr>
          <p:cNvSpPr/>
          <p:nvPr/>
        </p:nvSpPr>
        <p:spPr>
          <a:xfrm rot="20700841">
            <a:off x="5415274" y="2897615"/>
            <a:ext cx="2931787" cy="851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Wavefunction</a:t>
            </a:r>
            <a:r>
              <a:rPr lang="fr-FR" dirty="0"/>
              <a:t> collapse</a:t>
            </a:r>
          </a:p>
        </p:txBody>
      </p:sp>
      <p:pic>
        <p:nvPicPr>
          <p:cNvPr id="5122" name="Picture 2" descr="Prix Nobel de physique : les ondes gravitationnelles, vers une nouvelle  astronomie">
            <a:extLst>
              <a:ext uri="{FF2B5EF4-FFF2-40B4-BE49-F238E27FC236}">
                <a16:creationId xmlns:a16="http://schemas.microsoft.com/office/drawing/2014/main" id="{66628A95-7992-4007-928F-CF64F23ED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33" y="2713041"/>
            <a:ext cx="3767254" cy="280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CC7B411-DD66-457C-9931-EB1FE57F90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076" y="2385463"/>
            <a:ext cx="469016" cy="47863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066E4A9-5D25-4168-9F19-8CBDBD087F29}"/>
              </a:ext>
            </a:extLst>
          </p:cNvPr>
          <p:cNvSpPr txBox="1"/>
          <p:nvPr/>
        </p:nvSpPr>
        <p:spPr>
          <a:xfrm>
            <a:off x="565879" y="5894363"/>
            <a:ext cx="397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particle</a:t>
            </a:r>
            <a:r>
              <a:rPr lang="fr-FR" dirty="0"/>
              <a:t> has no </a:t>
            </a:r>
            <a:r>
              <a:rPr lang="fr-FR" dirty="0" err="1"/>
              <a:t>definite</a:t>
            </a:r>
            <a:r>
              <a:rPr lang="fr-FR" dirty="0"/>
              <a:t> position</a:t>
            </a: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78C395B2-A1F8-4F29-95F3-3B0B1347BA07}"/>
              </a:ext>
            </a:extLst>
          </p:cNvPr>
          <p:cNvSpPr/>
          <p:nvPr/>
        </p:nvSpPr>
        <p:spPr>
          <a:xfrm rot="895027">
            <a:off x="5415235" y="4393857"/>
            <a:ext cx="2931787" cy="851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Wavefunction</a:t>
            </a:r>
            <a:r>
              <a:rPr lang="fr-FR" dirty="0"/>
              <a:t> collapse</a:t>
            </a:r>
          </a:p>
        </p:txBody>
      </p:sp>
      <p:pic>
        <p:nvPicPr>
          <p:cNvPr id="20" name="Picture 4" descr="what are coordinates axes">
            <a:extLst>
              <a:ext uri="{FF2B5EF4-FFF2-40B4-BE49-F238E27FC236}">
                <a16:creationId xmlns:a16="http://schemas.microsoft.com/office/drawing/2014/main" id="{6464FD18-A1DA-4BBC-A927-89058C123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4"/>
          <a:stretch/>
        </p:blipFill>
        <p:spPr bwMode="auto">
          <a:xfrm>
            <a:off x="9065127" y="4030848"/>
            <a:ext cx="2315897" cy="202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5521A20-40EE-42E1-AB73-17E79DDB1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864" y="4881399"/>
            <a:ext cx="469016" cy="47863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C5B08639-E8AE-4466-BACE-22A1D158E638}"/>
              </a:ext>
            </a:extLst>
          </p:cNvPr>
          <p:cNvSpPr txBox="1"/>
          <p:nvPr/>
        </p:nvSpPr>
        <p:spPr>
          <a:xfrm>
            <a:off x="7477864" y="6217528"/>
            <a:ext cx="4773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The </a:t>
            </a:r>
            <a:r>
              <a:rPr lang="fr-FR" dirty="0" err="1"/>
              <a:t>particle</a:t>
            </a:r>
            <a:r>
              <a:rPr lang="fr-FR" dirty="0"/>
              <a:t> </a:t>
            </a:r>
            <a:r>
              <a:rPr lang="fr-FR" dirty="0" err="1"/>
              <a:t>gets</a:t>
            </a:r>
            <a:r>
              <a:rPr lang="fr-FR" dirty="0"/>
              <a:t> a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definite</a:t>
            </a:r>
            <a:r>
              <a:rPr lang="fr-FR" dirty="0"/>
              <a:t> position (</a:t>
            </a:r>
            <a:r>
              <a:rPr lang="fr-FR" dirty="0" err="1"/>
              <a:t>according</a:t>
            </a:r>
            <a:r>
              <a:rPr lang="fr-FR" dirty="0"/>
              <a:t> to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probability</a:t>
            </a:r>
            <a:r>
              <a:rPr lang="fr-FR" dirty="0"/>
              <a:t> distribution)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7D52278-7A6A-4658-AA14-2CB797C49695}"/>
              </a:ext>
            </a:extLst>
          </p:cNvPr>
          <p:cNvSpPr txBox="1"/>
          <p:nvPr/>
        </p:nvSpPr>
        <p:spPr>
          <a:xfrm>
            <a:off x="3147351" y="317306"/>
            <a:ext cx="5424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Wave</a:t>
            </a:r>
            <a:r>
              <a:rPr lang="fr-FR" sz="2400" b="1" dirty="0"/>
              <a:t>/</a:t>
            </a:r>
            <a:r>
              <a:rPr lang="fr-FR" sz="2400" b="1" dirty="0" err="1"/>
              <a:t>particle</a:t>
            </a:r>
            <a:r>
              <a:rPr lang="fr-FR" sz="2400" b="1" dirty="0"/>
              <a:t> </a:t>
            </a:r>
            <a:r>
              <a:rPr lang="fr-FR" sz="2400" b="1" dirty="0" err="1"/>
              <a:t>duality</a:t>
            </a:r>
            <a:r>
              <a:rPr lang="fr-FR" sz="2400" b="1" dirty="0"/>
              <a:t>: </a:t>
            </a:r>
            <a:r>
              <a:rPr lang="fr-FR" sz="2400" b="1" dirty="0" err="1"/>
              <a:t>indeterminism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56456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11704A7-A4C3-4EBC-A975-E22D92C921EE}"/>
              </a:ext>
            </a:extLst>
          </p:cNvPr>
          <p:cNvSpPr txBox="1"/>
          <p:nvPr/>
        </p:nvSpPr>
        <p:spPr>
          <a:xfrm>
            <a:off x="3147351" y="317306"/>
            <a:ext cx="4030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/>
              <a:t>Proving</a:t>
            </a:r>
            <a:r>
              <a:rPr lang="fr-FR" sz="2400" b="1" dirty="0"/>
              <a:t> the quantum mess:</a:t>
            </a:r>
          </a:p>
          <a:p>
            <a:r>
              <a:rPr lang="fr-FR" sz="2400" b="1" dirty="0"/>
              <a:t>The double-</a:t>
            </a:r>
            <a:r>
              <a:rPr lang="fr-FR" sz="2400" b="1" dirty="0" err="1"/>
              <a:t>slit</a:t>
            </a:r>
            <a:r>
              <a:rPr lang="fr-FR" sz="2400" b="1" dirty="0"/>
              <a:t> </a:t>
            </a:r>
            <a:r>
              <a:rPr lang="fr-FR" sz="2400" b="1" dirty="0" err="1"/>
              <a:t>experiment</a:t>
            </a:r>
            <a:endParaRPr lang="fr-FR" sz="2400" b="1" dirty="0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BC943914-0FEC-4016-AE30-71A1C2E9E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349" y="2046959"/>
            <a:ext cx="487680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FAEDE0AA-3D47-4955-A306-C8FDB5D41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050" y="787791"/>
            <a:ext cx="2091234" cy="606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1F60C58-A9FE-4A92-A32F-989E904BF001}"/>
              </a:ext>
            </a:extLst>
          </p:cNvPr>
          <p:cNvSpPr txBox="1"/>
          <p:nvPr/>
        </p:nvSpPr>
        <p:spPr>
          <a:xfrm>
            <a:off x="1477109" y="1308295"/>
            <a:ext cx="742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experiment  in 1801, by  Thomas Young, for light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F1A3528-E000-4961-9919-FCC28F399AFF}"/>
              </a:ext>
            </a:extLst>
          </p:cNvPr>
          <p:cNvGrpSpPr/>
          <p:nvPr/>
        </p:nvGrpSpPr>
        <p:grpSpPr>
          <a:xfrm>
            <a:off x="2210974" y="5180373"/>
            <a:ext cx="7670074" cy="738664"/>
            <a:chOff x="1163224" y="4860278"/>
            <a:chExt cx="7670074" cy="738664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5082BA9F-7227-4A0E-AF7A-FE94184BBC54}"/>
                </a:ext>
              </a:extLst>
            </p:cNvPr>
            <p:cNvSpPr txBox="1"/>
            <p:nvPr/>
          </p:nvSpPr>
          <p:spPr>
            <a:xfrm>
              <a:off x="1163224" y="4860278"/>
              <a:ext cx="7525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Until</a:t>
              </a:r>
              <a:r>
                <a:rPr lang="fr-FR" dirty="0"/>
                <a:t> </a:t>
              </a:r>
              <a:r>
                <a:rPr lang="fr-FR" dirty="0" err="1"/>
                <a:t>it</a:t>
              </a:r>
              <a:r>
                <a:rPr lang="fr-FR" dirty="0"/>
                <a:t> </a:t>
              </a:r>
              <a:r>
                <a:rPr lang="fr-FR" dirty="0" err="1"/>
                <a:t>is</a:t>
              </a:r>
              <a:r>
                <a:rPr lang="fr-FR" dirty="0"/>
                <a:t> </a:t>
              </a:r>
              <a:r>
                <a:rPr lang="fr-FR" dirty="0" err="1"/>
                <a:t>detected</a:t>
              </a:r>
              <a:r>
                <a:rPr lang="fr-FR" dirty="0"/>
                <a:t> (hits the screen), the </a:t>
              </a:r>
              <a:r>
                <a:rPr lang="fr-FR" dirty="0" err="1"/>
                <a:t>electron</a:t>
              </a:r>
              <a:r>
                <a:rPr lang="fr-FR" dirty="0"/>
                <a:t> « </a:t>
              </a:r>
              <a:r>
                <a:rPr lang="fr-FR" dirty="0" err="1"/>
                <a:t>behaves</a:t>
              </a:r>
              <a:r>
                <a:rPr lang="fr-FR" dirty="0"/>
                <a:t> » like a </a:t>
              </a:r>
              <a:r>
                <a:rPr lang="fr-FR" dirty="0" err="1"/>
                <a:t>wave</a:t>
              </a:r>
              <a:r>
                <a:rPr lang="fr-FR" dirty="0"/>
                <a:t>: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C5696C4-383C-4E52-9349-EAF14D11F9EA}"/>
                </a:ext>
              </a:extLst>
            </p:cNvPr>
            <p:cNvSpPr txBox="1"/>
            <p:nvPr/>
          </p:nvSpPr>
          <p:spPr>
            <a:xfrm>
              <a:off x="1204030" y="5229610"/>
              <a:ext cx="7629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err="1"/>
                <a:t>before</a:t>
              </a:r>
              <a:r>
                <a:rPr lang="fr-FR" b="1" dirty="0"/>
                <a:t> the </a:t>
              </a:r>
              <a:r>
                <a:rPr lang="fr-FR" b="1" dirty="0" err="1"/>
                <a:t>wavefunction</a:t>
              </a:r>
              <a:r>
                <a:rPr lang="fr-FR" b="1" dirty="0"/>
                <a:t> collapse</a:t>
              </a:r>
              <a:r>
                <a:rPr lang="fr-FR" dirty="0"/>
                <a:t>, the </a:t>
              </a:r>
              <a:r>
                <a:rPr lang="fr-FR" dirty="0" err="1"/>
                <a:t>electron</a:t>
              </a:r>
              <a:r>
                <a:rPr lang="fr-FR" dirty="0"/>
                <a:t> « </a:t>
              </a:r>
              <a:r>
                <a:rPr lang="fr-FR" dirty="0" err="1"/>
                <a:t>behaves</a:t>
              </a:r>
              <a:r>
                <a:rPr lang="fr-FR" dirty="0"/>
                <a:t> » like a </a:t>
              </a:r>
              <a:r>
                <a:rPr lang="fr-FR" dirty="0" err="1"/>
                <a:t>wave</a:t>
              </a:r>
              <a:r>
                <a:rPr lang="fr-FR" dirty="0"/>
                <a:t>.</a:t>
              </a:r>
            </a:p>
          </p:txBody>
        </p:sp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6E290C46-B11B-4024-9213-76B1B30695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1" y="4625487"/>
            <a:ext cx="2182903" cy="223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76EE82-03BD-46CB-A128-6FC58EAA70B8}"/>
              </a:ext>
            </a:extLst>
          </p:cNvPr>
          <p:cNvSpPr txBox="1"/>
          <p:nvPr/>
        </p:nvSpPr>
        <p:spPr>
          <a:xfrm>
            <a:off x="10147050" y="-43207"/>
            <a:ext cx="2041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Electron </a:t>
            </a:r>
            <a:r>
              <a:rPr lang="fr-FR" dirty="0" err="1"/>
              <a:t>buildup</a:t>
            </a:r>
            <a:r>
              <a:rPr lang="fr-FR" dirty="0"/>
              <a:t> over time, on the screen</a:t>
            </a:r>
          </a:p>
        </p:txBody>
      </p:sp>
    </p:spTree>
    <p:extLst>
      <p:ext uri="{BB962C8B-B14F-4D97-AF65-F5344CB8AC3E}">
        <p14:creationId xmlns:p14="http://schemas.microsoft.com/office/powerpoint/2010/main" val="110859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4F52548-C13F-4E67-B1D0-D1E18E22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86" y="1185655"/>
            <a:ext cx="2714625" cy="11715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D513DFD-746F-4532-BD55-C1095DC3F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315" y="1466317"/>
            <a:ext cx="2286563" cy="8512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991AC71-5EFC-4CAF-BAFB-769C94130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380" y="1584075"/>
            <a:ext cx="1939582" cy="73991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4A93AA4-93E6-4250-B8D1-39CA977BD253}"/>
              </a:ext>
            </a:extLst>
          </p:cNvPr>
          <p:cNvSpPr txBox="1"/>
          <p:nvPr/>
        </p:nvSpPr>
        <p:spPr>
          <a:xfrm>
            <a:off x="836195" y="419585"/>
            <a:ext cx="3140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observe distant stars,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potentially</a:t>
            </a:r>
            <a:r>
              <a:rPr lang="fr-FR" dirty="0"/>
              <a:t> in a </a:t>
            </a:r>
            <a:r>
              <a:rPr lang="fr-FR" b="1" dirty="0"/>
              <a:t>quantum mess</a:t>
            </a:r>
          </a:p>
        </p:txBody>
      </p:sp>
      <p:pic>
        <p:nvPicPr>
          <p:cNvPr id="4100" name="Picture 4" descr="Messy Painting by Rob Duhon | Saatchi Art">
            <a:extLst>
              <a:ext uri="{FF2B5EF4-FFF2-40B4-BE49-F238E27FC236}">
                <a16:creationId xmlns:a16="http://schemas.microsoft.com/office/drawing/2014/main" id="{97BD32E3-457B-43CB-9C2D-4F06AB297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85" y="2573112"/>
            <a:ext cx="4295628" cy="317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AD1587B-3B4E-4DC4-BD34-3F2DF2D355A9}"/>
              </a:ext>
            </a:extLst>
          </p:cNvPr>
          <p:cNvSpPr txBox="1"/>
          <p:nvPr/>
        </p:nvSpPr>
        <p:spPr>
          <a:xfrm>
            <a:off x="4912841" y="153132"/>
            <a:ext cx="2244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/>
              <a:t>Non-</a:t>
            </a:r>
            <a:r>
              <a:rPr lang="fr-FR" sz="2800" b="1" dirty="0" err="1"/>
              <a:t>locality</a:t>
            </a:r>
            <a:endParaRPr lang="fr-FR" b="1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165C69D2-7324-45DB-9206-2D72DED61E54}"/>
              </a:ext>
            </a:extLst>
          </p:cNvPr>
          <p:cNvSpPr/>
          <p:nvPr/>
        </p:nvSpPr>
        <p:spPr>
          <a:xfrm>
            <a:off x="4668825" y="4909670"/>
            <a:ext cx="2692771" cy="843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Wavefunction</a:t>
            </a:r>
            <a:r>
              <a:rPr lang="fr-FR" dirty="0"/>
              <a:t> collapse</a:t>
            </a:r>
          </a:p>
        </p:txBody>
      </p:sp>
      <p:pic>
        <p:nvPicPr>
          <p:cNvPr id="17" name="Image 16" descr="Une image contenant personne, boule, joueur, base-ball&#10;&#10;Description générée automatiquement">
            <a:extLst>
              <a:ext uri="{FF2B5EF4-FFF2-40B4-BE49-F238E27FC236}">
                <a16:creationId xmlns:a16="http://schemas.microsoft.com/office/drawing/2014/main" id="{213DC59F-D4B3-4CFA-9C86-E5E1590CB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86" y="2496104"/>
            <a:ext cx="2238061" cy="2716709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3BACB8BD-159B-43E3-8AA0-EB910F893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192" y="2573112"/>
            <a:ext cx="4776633" cy="27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AF2EDB-35B0-4293-AFBD-44C6EF6B47C1}"/>
              </a:ext>
            </a:extLst>
          </p:cNvPr>
          <p:cNvSpPr/>
          <p:nvPr/>
        </p:nvSpPr>
        <p:spPr>
          <a:xfrm>
            <a:off x="8583380" y="5390749"/>
            <a:ext cx="2434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292929"/>
                </a:solidFill>
                <a:latin typeface="Lora"/>
              </a:rPr>
              <a:t>A </a:t>
            </a:r>
            <a:r>
              <a:rPr lang="fr-FR" dirty="0" err="1">
                <a:solidFill>
                  <a:srgbClr val="292929"/>
                </a:solidFill>
                <a:latin typeface="Lora"/>
              </a:rPr>
              <a:t>gargantuan</a:t>
            </a:r>
            <a:r>
              <a:rPr lang="fr-FR" dirty="0">
                <a:solidFill>
                  <a:srgbClr val="292929"/>
                </a:solidFill>
                <a:latin typeface="Lora"/>
              </a:rPr>
              <a:t> black </a:t>
            </a:r>
            <a:r>
              <a:rPr lang="fr-FR" dirty="0" err="1">
                <a:solidFill>
                  <a:srgbClr val="292929"/>
                </a:solidFill>
                <a:latin typeface="Lora"/>
              </a:rPr>
              <a:t>hole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FD4D595-454B-4CE2-AD64-597417D743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759" y="1295758"/>
            <a:ext cx="1193559" cy="119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6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9F5791-E0B3-4042-8C71-7FD03E4B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I. </a:t>
            </a:r>
            <a:r>
              <a:rPr lang="fr-FR" err="1"/>
              <a:t>Bell’s</a:t>
            </a:r>
            <a:r>
              <a:rPr lang="fr-FR"/>
              <a:t> </a:t>
            </a:r>
            <a:r>
              <a:rPr lang="fr-FR" err="1"/>
              <a:t>theorem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9B1F70-25B7-4D4D-A978-F8A272230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A </a:t>
            </a:r>
            <a:r>
              <a:rPr lang="fr-FR" err="1"/>
              <a:t>gedanken</a:t>
            </a:r>
            <a:r>
              <a:rPr lang="fr-FR"/>
              <a:t> </a:t>
            </a:r>
            <a:r>
              <a:rPr lang="fr-FR" err="1"/>
              <a:t>experiment</a:t>
            </a:r>
            <a:r>
              <a:rPr lang="fr-FR"/>
              <a:t> </a:t>
            </a:r>
            <a:r>
              <a:rPr lang="fr-FR" err="1"/>
              <a:t>presented</a:t>
            </a:r>
            <a:r>
              <a:rPr lang="fr-FR"/>
              <a:t> in the first page of</a:t>
            </a:r>
          </a:p>
          <a:p>
            <a:endParaRPr lang="fr-FR"/>
          </a:p>
          <a:p>
            <a:r>
              <a:rPr lang="fr-FR"/>
              <a:t>The </a:t>
            </a:r>
            <a:r>
              <a:rPr lang="fr-FR" err="1"/>
              <a:t>outcome</a:t>
            </a:r>
            <a:r>
              <a:rPr lang="fr-FR"/>
              <a:t> </a:t>
            </a:r>
            <a:r>
              <a:rPr lang="fr-FR" err="1"/>
              <a:t>predicted</a:t>
            </a:r>
            <a:r>
              <a:rPr lang="fr-FR"/>
              <a:t> by quantum </a:t>
            </a:r>
            <a:r>
              <a:rPr lang="fr-FR" err="1"/>
              <a:t>mechanics</a:t>
            </a:r>
            <a:r>
              <a:rPr lang="fr-FR"/>
              <a:t> challenges the </a:t>
            </a:r>
            <a:r>
              <a:rPr lang="fr-FR" b="1" err="1"/>
              <a:t>locality</a:t>
            </a:r>
            <a:r>
              <a:rPr lang="fr-FR" b="1"/>
              <a:t> </a:t>
            </a:r>
            <a:r>
              <a:rPr lang="fr-FR" b="1" err="1"/>
              <a:t>principle</a:t>
            </a:r>
            <a:r>
              <a:rPr lang="fr-FR" b="1"/>
              <a:t>, </a:t>
            </a:r>
            <a:r>
              <a:rPr lang="fr-FR"/>
              <a:t>at the basis of </a:t>
            </a:r>
            <a:r>
              <a:rPr lang="fr-FR" err="1"/>
              <a:t>Einstein’s</a:t>
            </a:r>
            <a:r>
              <a:rPr lang="fr-FR"/>
              <a:t> </a:t>
            </a:r>
            <a:r>
              <a:rPr lang="fr-FR" err="1"/>
              <a:t>relativistic</a:t>
            </a:r>
            <a:r>
              <a:rPr lang="fr-FR"/>
              <a:t> </a:t>
            </a:r>
            <a:r>
              <a:rPr lang="fr-FR" err="1"/>
              <a:t>theories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3FF7411-C65A-4E6B-90ED-D743107C6CFF}"/>
              </a:ext>
            </a:extLst>
          </p:cNvPr>
          <p:cNvSpPr txBox="1"/>
          <p:nvPr/>
        </p:nvSpPr>
        <p:spPr>
          <a:xfrm>
            <a:off x="3656011" y="2232944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</a:t>
            </a:r>
            <a:r>
              <a:rPr lang="en-US" b="1"/>
              <a:t>The Best  Version  of  Bell’s  Theorem</a:t>
            </a:r>
            <a:r>
              <a:rPr lang="en-US"/>
              <a:t>”, </a:t>
            </a:r>
            <a:r>
              <a:rPr lang="en-US" err="1"/>
              <a:t>Mermin</a:t>
            </a:r>
            <a:r>
              <a:rPr lang="en-US"/>
              <a:t> 1995</a:t>
            </a:r>
          </a:p>
        </p:txBody>
      </p:sp>
      <p:pic>
        <p:nvPicPr>
          <p:cNvPr id="1026" name="Picture 2" descr="Les deux erreurs d'Einstein">
            <a:extLst>
              <a:ext uri="{FF2B5EF4-FFF2-40B4-BE49-F238E27FC236}">
                <a16:creationId xmlns:a16="http://schemas.microsoft.com/office/drawing/2014/main" id="{50B7E644-8E0F-4C2B-9B72-281FEC95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932" y="3720152"/>
            <a:ext cx="2257425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ulle narrative : ronde 4">
            <a:extLst>
              <a:ext uri="{FF2B5EF4-FFF2-40B4-BE49-F238E27FC236}">
                <a16:creationId xmlns:a16="http://schemas.microsoft.com/office/drawing/2014/main" id="{9A979B90-E4AA-4B73-85FE-76976EBF4B7A}"/>
              </a:ext>
            </a:extLst>
          </p:cNvPr>
          <p:cNvSpPr/>
          <p:nvPr/>
        </p:nvSpPr>
        <p:spPr>
          <a:xfrm>
            <a:off x="5544090" y="3720152"/>
            <a:ext cx="3351937" cy="1177871"/>
          </a:xfrm>
          <a:prstGeom prst="wedgeEllipseCallout">
            <a:avLst>
              <a:gd name="adj1" fmla="val -50809"/>
              <a:gd name="adj2" fmla="val 6118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err="1"/>
              <a:t>Causality</a:t>
            </a:r>
            <a:r>
              <a:rPr lang="fr-FR"/>
              <a:t> has a maximal speed </a:t>
            </a:r>
            <a:r>
              <a:rPr lang="fr-FR" err="1"/>
              <a:t>limit</a:t>
            </a:r>
            <a:r>
              <a:rPr lang="fr-FR"/>
              <a:t>: the speed of light</a:t>
            </a:r>
          </a:p>
        </p:txBody>
      </p:sp>
      <p:sp>
        <p:nvSpPr>
          <p:cNvPr id="7" name="Bulle narrative : ronde 6">
            <a:extLst>
              <a:ext uri="{FF2B5EF4-FFF2-40B4-BE49-F238E27FC236}">
                <a16:creationId xmlns:a16="http://schemas.microsoft.com/office/drawing/2014/main" id="{A26DBF49-2A06-4CBD-88A9-222EA0ABA524}"/>
              </a:ext>
            </a:extLst>
          </p:cNvPr>
          <p:cNvSpPr/>
          <p:nvPr/>
        </p:nvSpPr>
        <p:spPr>
          <a:xfrm>
            <a:off x="5913466" y="5437881"/>
            <a:ext cx="4656379" cy="1177871"/>
          </a:xfrm>
          <a:prstGeom prst="wedgeEllipseCallout">
            <a:avLst>
              <a:gd name="adj1" fmla="val -57118"/>
              <a:gd name="adj2" fmla="val -2697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err="1"/>
              <a:t>What</a:t>
            </a:r>
            <a:r>
              <a:rPr lang="fr-FR"/>
              <a:t> </a:t>
            </a:r>
            <a:r>
              <a:rPr lang="fr-FR" err="1"/>
              <a:t>happens</a:t>
            </a:r>
            <a:r>
              <a:rPr lang="fr-FR"/>
              <a:t> </a:t>
            </a:r>
            <a:r>
              <a:rPr lang="fr-FR" err="1"/>
              <a:t>here</a:t>
            </a:r>
            <a:r>
              <a:rPr lang="fr-FR"/>
              <a:t> </a:t>
            </a:r>
            <a:r>
              <a:rPr lang="fr-FR" err="1"/>
              <a:t>cannot</a:t>
            </a:r>
            <a:r>
              <a:rPr lang="fr-FR"/>
              <a:t> affect </a:t>
            </a:r>
            <a:r>
              <a:rPr lang="fr-FR" err="1"/>
              <a:t>instantaneously</a:t>
            </a:r>
            <a:r>
              <a:rPr lang="fr-FR"/>
              <a:t> </a:t>
            </a:r>
            <a:r>
              <a:rPr lang="fr-FR" err="1"/>
              <a:t>what</a:t>
            </a:r>
            <a:r>
              <a:rPr lang="fr-FR"/>
              <a:t> </a:t>
            </a:r>
            <a:r>
              <a:rPr lang="fr-FR" err="1"/>
              <a:t>happens</a:t>
            </a:r>
            <a:r>
              <a:rPr lang="fr-FR"/>
              <a:t> </a:t>
            </a:r>
            <a:r>
              <a:rPr lang="fr-FR" err="1"/>
              <a:t>there</a:t>
            </a:r>
            <a:r>
              <a:rPr lang="fr-FR"/>
              <a:t>.</a:t>
            </a:r>
          </a:p>
        </p:txBody>
      </p:sp>
      <p:sp>
        <p:nvSpPr>
          <p:cNvPr id="8" name="Phylactère : pensées 7">
            <a:extLst>
              <a:ext uri="{FF2B5EF4-FFF2-40B4-BE49-F238E27FC236}">
                <a16:creationId xmlns:a16="http://schemas.microsoft.com/office/drawing/2014/main" id="{0BC5AC25-0B4C-4596-8E2A-7CF5BD142ACD}"/>
              </a:ext>
            </a:extLst>
          </p:cNvPr>
          <p:cNvSpPr/>
          <p:nvPr/>
        </p:nvSpPr>
        <p:spPr>
          <a:xfrm>
            <a:off x="433954" y="3969820"/>
            <a:ext cx="1771718" cy="1193369"/>
          </a:xfrm>
          <a:prstGeom prst="cloudCallout">
            <a:avLst>
              <a:gd name="adj1" fmla="val 67548"/>
              <a:gd name="adj2" fmla="val 2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 = mc²</a:t>
            </a:r>
          </a:p>
        </p:txBody>
      </p:sp>
    </p:spTree>
    <p:extLst>
      <p:ext uri="{BB962C8B-B14F-4D97-AF65-F5344CB8AC3E}">
        <p14:creationId xmlns:p14="http://schemas.microsoft.com/office/powerpoint/2010/main" val="315799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Earth Eggs Images, Stock Photos &amp; Vectors | Shutterstock">
            <a:extLst>
              <a:ext uri="{FF2B5EF4-FFF2-40B4-BE49-F238E27FC236}">
                <a16:creationId xmlns:a16="http://schemas.microsoft.com/office/drawing/2014/main" id="{1A80499C-3412-4630-8307-6BB253C60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4" t="4680" r="19894" b="21118"/>
          <a:stretch/>
        </p:blipFill>
        <p:spPr bwMode="auto">
          <a:xfrm>
            <a:off x="7760143" y="2768688"/>
            <a:ext cx="1491175" cy="19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4A93AA4-93E6-4250-B8D1-39CA977BD253}"/>
              </a:ext>
            </a:extLst>
          </p:cNvPr>
          <p:cNvSpPr txBox="1"/>
          <p:nvPr/>
        </p:nvSpPr>
        <p:spPr>
          <a:xfrm>
            <a:off x="3666264" y="606462"/>
            <a:ext cx="5411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How </a:t>
            </a:r>
            <a:r>
              <a:rPr lang="fr-FR" dirty="0" err="1"/>
              <a:t>was</a:t>
            </a:r>
            <a:r>
              <a:rPr lang="fr-FR" dirty="0"/>
              <a:t> the world </a:t>
            </a:r>
            <a:r>
              <a:rPr lang="fr-FR" dirty="0" err="1"/>
              <a:t>before</a:t>
            </a:r>
            <a:r>
              <a:rPr lang="fr-FR" dirty="0"/>
              <a:t> the first </a:t>
            </a:r>
            <a:r>
              <a:rPr lang="fr-FR" dirty="0" err="1"/>
              <a:t>measurement</a:t>
            </a:r>
            <a:r>
              <a:rPr lang="fr-FR" dirty="0"/>
              <a:t>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AD1587B-3B4E-4DC4-BD34-3F2DF2D355A9}"/>
              </a:ext>
            </a:extLst>
          </p:cNvPr>
          <p:cNvSpPr txBox="1"/>
          <p:nvPr/>
        </p:nvSpPr>
        <p:spPr>
          <a:xfrm>
            <a:off x="4219715" y="100944"/>
            <a:ext cx="3918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Paradox</a:t>
            </a:r>
            <a:r>
              <a:rPr lang="fr-FR" sz="2800" b="1" dirty="0"/>
              <a:t> of </a:t>
            </a:r>
            <a:r>
              <a:rPr lang="fr-FR" sz="2800" b="1" dirty="0" err="1"/>
              <a:t>ancestrality</a:t>
            </a:r>
            <a:endParaRPr lang="fr-FR" b="1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5D80FF9-E9F1-49B3-9C60-B218114E492C}"/>
              </a:ext>
            </a:extLst>
          </p:cNvPr>
          <p:cNvSpPr txBox="1"/>
          <p:nvPr/>
        </p:nvSpPr>
        <p:spPr>
          <a:xfrm>
            <a:off x="470077" y="3377016"/>
            <a:ext cx="221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First sentient </a:t>
            </a:r>
            <a:r>
              <a:rPr lang="fr-FR" dirty="0" err="1"/>
              <a:t>creature</a:t>
            </a:r>
            <a:endParaRPr lang="fr-FR" dirty="0"/>
          </a:p>
        </p:txBody>
      </p:sp>
      <p:sp>
        <p:nvSpPr>
          <p:cNvPr id="9" name="Flèche : courbe vers le bas 8">
            <a:extLst>
              <a:ext uri="{FF2B5EF4-FFF2-40B4-BE49-F238E27FC236}">
                <a16:creationId xmlns:a16="http://schemas.microsoft.com/office/drawing/2014/main" id="{EB2A59A5-9B99-4250-9ECD-83BD467D0639}"/>
              </a:ext>
            </a:extLst>
          </p:cNvPr>
          <p:cNvSpPr/>
          <p:nvPr/>
        </p:nvSpPr>
        <p:spPr>
          <a:xfrm>
            <a:off x="4417205" y="1556363"/>
            <a:ext cx="3967140" cy="816039"/>
          </a:xfrm>
          <a:prstGeom prst="curvedDownArrow">
            <a:avLst>
              <a:gd name="adj1" fmla="val 21606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0D24647-3B94-456A-AEDB-7BE22B2A32F0}"/>
              </a:ext>
            </a:extLst>
          </p:cNvPr>
          <p:cNvSpPr txBox="1"/>
          <p:nvPr/>
        </p:nvSpPr>
        <p:spPr>
          <a:xfrm>
            <a:off x="9408458" y="3700182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Earth</a:t>
            </a:r>
            <a:endParaRPr lang="fr-FR" dirty="0"/>
          </a:p>
        </p:txBody>
      </p:sp>
      <p:sp>
        <p:nvSpPr>
          <p:cNvPr id="10" name="Flèche : courbe vers le haut 9">
            <a:extLst>
              <a:ext uri="{FF2B5EF4-FFF2-40B4-BE49-F238E27FC236}">
                <a16:creationId xmlns:a16="http://schemas.microsoft.com/office/drawing/2014/main" id="{0EED218C-E1D4-415B-8714-CC6947DAAC94}"/>
              </a:ext>
            </a:extLst>
          </p:cNvPr>
          <p:cNvSpPr/>
          <p:nvPr/>
        </p:nvSpPr>
        <p:spPr>
          <a:xfrm flipH="1">
            <a:off x="3725302" y="5062140"/>
            <a:ext cx="4726744" cy="119575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3" name="Image 1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FE5A0AA-77C8-4B86-B60F-3A90EFA7C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389" y="2023518"/>
            <a:ext cx="1730816" cy="303862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34BF01C-5F51-4318-806D-12C8917D3790}"/>
              </a:ext>
            </a:extLst>
          </p:cNvPr>
          <p:cNvSpPr txBox="1"/>
          <p:nvPr/>
        </p:nvSpPr>
        <p:spPr>
          <a:xfrm>
            <a:off x="4954207" y="1178158"/>
            <a:ext cx="264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Wave-function</a:t>
            </a:r>
            <a:r>
              <a:rPr lang="fr-FR" b="1" dirty="0"/>
              <a:t> collapse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E950A12-8ACF-4174-8E01-B214BBF37C54}"/>
              </a:ext>
            </a:extLst>
          </p:cNvPr>
          <p:cNvSpPr txBox="1"/>
          <p:nvPr/>
        </p:nvSpPr>
        <p:spPr>
          <a:xfrm>
            <a:off x="5534676" y="6387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supports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4EDE6C8-6093-42A0-9D42-6BBB71C9E917}"/>
              </a:ext>
            </a:extLst>
          </p:cNvPr>
          <p:cNvSpPr txBox="1"/>
          <p:nvPr/>
        </p:nvSpPr>
        <p:spPr>
          <a:xfrm>
            <a:off x="5117763" y="3561682"/>
            <a:ext cx="2207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Who</a:t>
            </a:r>
            <a:r>
              <a:rPr lang="fr-FR" sz="2400" dirty="0"/>
              <a:t> </a:t>
            </a:r>
            <a:r>
              <a:rPr lang="fr-FR" sz="2400" dirty="0" err="1"/>
              <a:t>was</a:t>
            </a:r>
            <a:r>
              <a:rPr lang="fr-FR" sz="2400" dirty="0"/>
              <a:t> first?</a:t>
            </a:r>
          </a:p>
        </p:txBody>
      </p:sp>
    </p:spTree>
    <p:extLst>
      <p:ext uri="{BB962C8B-B14F-4D97-AF65-F5344CB8AC3E}">
        <p14:creationId xmlns:p14="http://schemas.microsoft.com/office/powerpoint/2010/main" val="88478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5DB9C1-1226-4591-A0BE-2D5373B4A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01494" y="930649"/>
            <a:ext cx="9601200" cy="1828800"/>
          </a:xfrm>
        </p:spPr>
        <p:txBody>
          <a:bodyPr>
            <a:normAutofit fontScale="92500" lnSpcReduction="10000"/>
          </a:bodyPr>
          <a:lstStyle/>
          <a:p>
            <a:r>
              <a:rPr lang="fr-FR"/>
              <a:t>a</a:t>
            </a:r>
            <a:r>
              <a:rPr lang="fr-FR" b="1"/>
              <a:t> </a:t>
            </a:r>
            <a:r>
              <a:rPr lang="fr-FR"/>
              <a:t>cat </a:t>
            </a:r>
            <a:r>
              <a:rPr lang="fr-FR" err="1"/>
              <a:t>is</a:t>
            </a:r>
            <a:r>
              <a:rPr lang="fr-FR"/>
              <a:t> put in a </a:t>
            </a:r>
            <a:r>
              <a:rPr lang="fr-FR" err="1"/>
              <a:t>prepared</a:t>
            </a:r>
            <a:r>
              <a:rPr lang="fr-FR"/>
              <a:t> box</a:t>
            </a:r>
          </a:p>
          <a:p>
            <a:r>
              <a:rPr lang="fr-FR"/>
              <a:t>The </a:t>
            </a:r>
            <a:r>
              <a:rPr lang="fr-FR" err="1"/>
              <a:t>inside</a:t>
            </a:r>
            <a:r>
              <a:rPr lang="fr-FR"/>
              <a:t> of the box </a:t>
            </a:r>
            <a:r>
              <a:rPr lang="fr-FR" err="1"/>
              <a:t>evolves</a:t>
            </a:r>
            <a:r>
              <a:rPr lang="fr-FR"/>
              <a:t> </a:t>
            </a:r>
            <a:r>
              <a:rPr lang="fr-FR" err="1"/>
              <a:t>according</a:t>
            </a:r>
            <a:r>
              <a:rPr lang="fr-FR"/>
              <a:t> to quantum </a:t>
            </a:r>
            <a:r>
              <a:rPr lang="fr-FR" err="1"/>
              <a:t>mechanics</a:t>
            </a:r>
            <a:endParaRPr lang="fr-FR"/>
          </a:p>
          <a:p>
            <a:pPr lvl="1"/>
            <a:r>
              <a:rPr lang="fr-FR"/>
              <a:t>At </a:t>
            </a:r>
            <a:r>
              <a:rPr lang="fr-FR" err="1"/>
              <a:t>this</a:t>
            </a:r>
            <a:r>
              <a:rPr lang="fr-FR"/>
              <a:t> time, </a:t>
            </a:r>
            <a:r>
              <a:rPr lang="fr-FR" err="1"/>
              <a:t>there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no « cat » </a:t>
            </a:r>
            <a:r>
              <a:rPr lang="fr-FR" err="1"/>
              <a:t>inside</a:t>
            </a:r>
            <a:r>
              <a:rPr lang="fr-FR"/>
              <a:t> the box</a:t>
            </a:r>
          </a:p>
          <a:p>
            <a:r>
              <a:rPr lang="fr-FR" err="1"/>
              <a:t>When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open/</a:t>
            </a:r>
            <a:r>
              <a:rPr lang="fr-FR" err="1"/>
              <a:t>measures</a:t>
            </a:r>
            <a:r>
              <a:rPr lang="fr-FR"/>
              <a:t> the box, the cat </a:t>
            </a:r>
            <a:r>
              <a:rPr lang="fr-FR" err="1"/>
              <a:t>instantaneously</a:t>
            </a:r>
            <a:r>
              <a:rPr lang="fr-FR"/>
              <a:t> </a:t>
            </a:r>
            <a:r>
              <a:rPr lang="fr-FR" err="1"/>
              <a:t>reappears</a:t>
            </a:r>
            <a:r>
              <a:rPr lang="fr-FR"/>
              <a:t>, </a:t>
            </a:r>
            <a:r>
              <a:rPr lang="fr-FR" err="1"/>
              <a:t>either</a:t>
            </a:r>
            <a:r>
              <a:rPr lang="fr-FR"/>
              <a:t> </a:t>
            </a:r>
            <a:r>
              <a:rPr lang="fr-FR" err="1"/>
              <a:t>dead</a:t>
            </a:r>
            <a:r>
              <a:rPr lang="fr-FR"/>
              <a:t> or alive</a:t>
            </a:r>
          </a:p>
        </p:txBody>
      </p:sp>
      <p:pic>
        <p:nvPicPr>
          <p:cNvPr id="2050" name="Picture 2" descr="Q: Why is Schrodinger's cat both dead and alive? Is this not a ...">
            <a:extLst>
              <a:ext uri="{FF2B5EF4-FFF2-40B4-BE49-F238E27FC236}">
                <a16:creationId xmlns:a16="http://schemas.microsoft.com/office/drawing/2014/main" id="{4F7C77CB-B41D-459B-B695-50110BF4D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371" y="4034556"/>
            <a:ext cx="4190593" cy="204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boîte, table, pièce&#10;&#10;Description générée automatiquement">
            <a:extLst>
              <a:ext uri="{FF2B5EF4-FFF2-40B4-BE49-F238E27FC236}">
                <a16:creationId xmlns:a16="http://schemas.microsoft.com/office/drawing/2014/main" id="{7768E395-EDA2-48B1-841F-C314ADB36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04" y="2582780"/>
            <a:ext cx="3309412" cy="2498072"/>
          </a:xfrm>
          <a:prstGeom prst="rect">
            <a:avLst/>
          </a:prstGeom>
        </p:spPr>
      </p:pic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148D3E40-3CEA-4E81-BB08-01A30DFF0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931" y="1071311"/>
            <a:ext cx="1749146" cy="1143000"/>
          </a:xfrm>
          <a:prstGeom prst="rect">
            <a:avLst/>
          </a:prstGeom>
        </p:spPr>
      </p:pic>
      <p:sp>
        <p:nvSpPr>
          <p:cNvPr id="9" name="Flèche : virage 8">
            <a:extLst>
              <a:ext uri="{FF2B5EF4-FFF2-40B4-BE49-F238E27FC236}">
                <a16:creationId xmlns:a16="http://schemas.microsoft.com/office/drawing/2014/main" id="{4E3BA505-7282-4ED3-AAE2-51FBC12EF090}"/>
              </a:ext>
            </a:extLst>
          </p:cNvPr>
          <p:cNvSpPr/>
          <p:nvPr/>
        </p:nvSpPr>
        <p:spPr>
          <a:xfrm rot="5400000">
            <a:off x="1999880" y="1631827"/>
            <a:ext cx="886328" cy="1007972"/>
          </a:xfrm>
          <a:prstGeom prst="bentArrow">
            <a:avLst>
              <a:gd name="adj1" fmla="val 23531"/>
              <a:gd name="adj2" fmla="val 21327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7" name="Picture 2" descr="How to Clean Your Cardboard Boxes | Box Factory">
            <a:extLst>
              <a:ext uri="{FF2B5EF4-FFF2-40B4-BE49-F238E27FC236}">
                <a16:creationId xmlns:a16="http://schemas.microsoft.com/office/drawing/2014/main" id="{599DC323-908D-4151-8083-236DF6E3B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53" y="2135813"/>
            <a:ext cx="22098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 descr="Une image contenant boîte, table, pièce&#10;&#10;Description générée automatiquement">
            <a:extLst>
              <a:ext uri="{FF2B5EF4-FFF2-40B4-BE49-F238E27FC236}">
                <a16:creationId xmlns:a16="http://schemas.microsoft.com/office/drawing/2014/main" id="{02F12878-86BB-44E2-99F3-536AA18F5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49" y="2633120"/>
            <a:ext cx="3309412" cy="2498072"/>
          </a:xfrm>
          <a:prstGeom prst="rect">
            <a:avLst/>
          </a:prstGeom>
        </p:spPr>
      </p:pic>
      <p:sp>
        <p:nvSpPr>
          <p:cNvPr id="18" name="Flèche : haut 17">
            <a:extLst>
              <a:ext uri="{FF2B5EF4-FFF2-40B4-BE49-F238E27FC236}">
                <a16:creationId xmlns:a16="http://schemas.microsoft.com/office/drawing/2014/main" id="{0D475F7B-9AF8-460A-8472-B9CDBE898DFC}"/>
              </a:ext>
            </a:extLst>
          </p:cNvPr>
          <p:cNvSpPr/>
          <p:nvPr/>
        </p:nvSpPr>
        <p:spPr>
          <a:xfrm>
            <a:off x="10620692" y="1997918"/>
            <a:ext cx="480591" cy="6483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25E6D76-36F4-4F23-AFA2-32ADCFA741E6}"/>
              </a:ext>
            </a:extLst>
          </p:cNvPr>
          <p:cNvSpPr txBox="1"/>
          <p:nvPr/>
        </p:nvSpPr>
        <p:spPr>
          <a:xfrm>
            <a:off x="9999958" y="1973596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or</a:t>
            </a:r>
          </a:p>
        </p:txBody>
      </p:sp>
      <p:pic>
        <p:nvPicPr>
          <p:cNvPr id="2052" name="Picture 4" descr="Superposition ft. Schrodinger's Cat | Quantum Mechanics ep 2 Le Chat Ds Schrödinger, Chats, Intrication Quantique, Théorie Des Cordes, Mécanique Quantique, Nanotechnologie">
            <a:extLst>
              <a:ext uri="{FF2B5EF4-FFF2-40B4-BE49-F238E27FC236}">
                <a16:creationId xmlns:a16="http://schemas.microsoft.com/office/drawing/2014/main" id="{8A04AD0E-1473-4868-82E3-5517B3159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4" t="54796" r="32810" b="13099"/>
          <a:stretch/>
        </p:blipFill>
        <p:spPr bwMode="auto">
          <a:xfrm>
            <a:off x="7454553" y="681109"/>
            <a:ext cx="2439435" cy="110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 descr="Une image contenant table&#10;&#10;Description générée automatiquement">
            <a:extLst>
              <a:ext uri="{FF2B5EF4-FFF2-40B4-BE49-F238E27FC236}">
                <a16:creationId xmlns:a16="http://schemas.microsoft.com/office/drawing/2014/main" id="{17CB5750-84B5-493A-8672-E45AF1C37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98748" y="667696"/>
            <a:ext cx="1749146" cy="1143000"/>
          </a:xfrm>
          <a:prstGeom prst="rect">
            <a:avLst/>
          </a:prstGeom>
        </p:spPr>
      </p:pic>
      <p:sp>
        <p:nvSpPr>
          <p:cNvPr id="25" name="Flèche : haut 24">
            <a:extLst>
              <a:ext uri="{FF2B5EF4-FFF2-40B4-BE49-F238E27FC236}">
                <a16:creationId xmlns:a16="http://schemas.microsoft.com/office/drawing/2014/main" id="{A0D7D9E1-420F-4C7F-B46C-21A652760969}"/>
              </a:ext>
            </a:extLst>
          </p:cNvPr>
          <p:cNvSpPr/>
          <p:nvPr/>
        </p:nvSpPr>
        <p:spPr>
          <a:xfrm>
            <a:off x="9213606" y="1973596"/>
            <a:ext cx="480591" cy="6483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318E34C-5C74-4656-A485-15D0DFE94D64}"/>
              </a:ext>
            </a:extLst>
          </p:cNvPr>
          <p:cNvSpPr txBox="1"/>
          <p:nvPr/>
        </p:nvSpPr>
        <p:spPr>
          <a:xfrm>
            <a:off x="381664" y="4612105"/>
            <a:ext cx="3588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Episode 1</a:t>
            </a:r>
          </a:p>
          <a:p>
            <a:pPr algn="ctr"/>
            <a:r>
              <a:rPr lang="fr-FR" dirty="0"/>
              <a:t>An alive cat </a:t>
            </a:r>
            <a:r>
              <a:rPr lang="fr-FR" dirty="0" err="1"/>
              <a:t>is</a:t>
            </a:r>
            <a:r>
              <a:rPr lang="fr-FR" dirty="0"/>
              <a:t> put in a </a:t>
            </a:r>
            <a:r>
              <a:rPr lang="fr-FR" dirty="0" err="1"/>
              <a:t>prepared</a:t>
            </a:r>
            <a:r>
              <a:rPr lang="fr-FR" dirty="0"/>
              <a:t> box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2CF6277-E717-4ED8-AE80-14652922D0CE}"/>
              </a:ext>
            </a:extLst>
          </p:cNvPr>
          <p:cNvSpPr txBox="1"/>
          <p:nvPr/>
        </p:nvSpPr>
        <p:spPr>
          <a:xfrm>
            <a:off x="4147312" y="4586827"/>
            <a:ext cx="3588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Episode 2: Quantum mess</a:t>
            </a:r>
          </a:p>
          <a:p>
            <a:pPr algn="ctr"/>
            <a:r>
              <a:rPr lang="fr-FR" dirty="0"/>
              <a:t>Superposition of states « alive/</a:t>
            </a:r>
            <a:r>
              <a:rPr lang="fr-FR" dirty="0" err="1"/>
              <a:t>dead</a:t>
            </a:r>
            <a:r>
              <a:rPr lang="fr-FR" dirty="0"/>
              <a:t> »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5F6857F-C41B-415F-B7CF-691FECEC6628}"/>
              </a:ext>
            </a:extLst>
          </p:cNvPr>
          <p:cNvSpPr txBox="1"/>
          <p:nvPr/>
        </p:nvSpPr>
        <p:spPr>
          <a:xfrm>
            <a:off x="8893651" y="4612105"/>
            <a:ext cx="3295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Episode 3: </a:t>
            </a:r>
            <a:r>
              <a:rPr lang="fr-FR" b="1" dirty="0" err="1"/>
              <a:t>Measurement</a:t>
            </a:r>
            <a:endParaRPr lang="fr-FR" b="1" dirty="0"/>
          </a:p>
          <a:p>
            <a:pPr algn="ctr"/>
            <a:r>
              <a:rPr lang="fr-FR" dirty="0"/>
              <a:t>The cat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found</a:t>
            </a:r>
            <a:r>
              <a:rPr lang="fr-FR" dirty="0"/>
              <a:t> </a:t>
            </a:r>
            <a:r>
              <a:rPr lang="fr-FR" dirty="0" err="1"/>
              <a:t>either</a:t>
            </a:r>
            <a:r>
              <a:rPr lang="fr-FR" dirty="0"/>
              <a:t> </a:t>
            </a:r>
            <a:r>
              <a:rPr lang="fr-FR" dirty="0" err="1"/>
              <a:t>dead</a:t>
            </a:r>
            <a:r>
              <a:rPr lang="fr-FR" dirty="0"/>
              <a:t> or alive (non </a:t>
            </a:r>
            <a:r>
              <a:rPr lang="fr-FR" dirty="0" err="1"/>
              <a:t>deterministically</a:t>
            </a:r>
            <a:r>
              <a:rPr lang="fr-FR" dirty="0"/>
              <a:t>)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EC393F-5B11-4927-8226-F08D5C356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787" y="-410920"/>
            <a:ext cx="9601200" cy="1143000"/>
          </a:xfrm>
        </p:spPr>
        <p:txBody>
          <a:bodyPr/>
          <a:lstStyle/>
          <a:p>
            <a:r>
              <a:rPr lang="fr-FR" dirty="0"/>
              <a:t>The Schrödinger cat </a:t>
            </a:r>
            <a:r>
              <a:rPr lang="fr-FR" dirty="0" err="1"/>
              <a:t>gedankenexperiment</a:t>
            </a:r>
            <a:r>
              <a:rPr lang="fr-FR" dirty="0"/>
              <a:t> (1935)</a:t>
            </a:r>
          </a:p>
        </p:txBody>
      </p:sp>
      <p:sp>
        <p:nvSpPr>
          <p:cNvPr id="26" name="Phylactère : pensées 25">
            <a:extLst>
              <a:ext uri="{FF2B5EF4-FFF2-40B4-BE49-F238E27FC236}">
                <a16:creationId xmlns:a16="http://schemas.microsoft.com/office/drawing/2014/main" id="{F6B5A321-8385-4364-B6F7-810244AA9DB0}"/>
              </a:ext>
            </a:extLst>
          </p:cNvPr>
          <p:cNvSpPr/>
          <p:nvPr/>
        </p:nvSpPr>
        <p:spPr>
          <a:xfrm>
            <a:off x="2670210" y="-1793462"/>
            <a:ext cx="4706322" cy="1585573"/>
          </a:xfrm>
          <a:prstGeom prst="cloudCallout">
            <a:avLst>
              <a:gd name="adj1" fmla="val 50142"/>
              <a:gd name="adj2" fmla="val -6245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say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the cat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both</a:t>
            </a:r>
            <a:r>
              <a:rPr lang="fr-FR"/>
              <a:t> « alive and </a:t>
            </a:r>
            <a:r>
              <a:rPr lang="fr-FR" err="1"/>
              <a:t>dead</a:t>
            </a:r>
            <a:r>
              <a:rPr lang="fr-FR"/>
              <a:t> » at </a:t>
            </a:r>
            <a:r>
              <a:rPr lang="fr-FR" err="1"/>
              <a:t>this</a:t>
            </a:r>
            <a:r>
              <a:rPr lang="fr-FR"/>
              <a:t> stage (I </a:t>
            </a:r>
            <a:r>
              <a:rPr lang="fr-FR" err="1"/>
              <a:t>would</a:t>
            </a:r>
            <a:r>
              <a:rPr lang="fr-FR"/>
              <a:t> </a:t>
            </a:r>
            <a:r>
              <a:rPr lang="fr-FR" err="1"/>
              <a:t>rather</a:t>
            </a:r>
            <a:r>
              <a:rPr lang="fr-FR"/>
              <a:t> </a:t>
            </a:r>
            <a:r>
              <a:rPr lang="fr-FR" err="1"/>
              <a:t>say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there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no cat).</a:t>
            </a:r>
          </a:p>
        </p:txBody>
      </p:sp>
      <p:pic>
        <p:nvPicPr>
          <p:cNvPr id="21" name="Picture 4" descr="Messy Painting by Rob Duhon | Saatchi Art">
            <a:extLst>
              <a:ext uri="{FF2B5EF4-FFF2-40B4-BE49-F238E27FC236}">
                <a16:creationId xmlns:a16="http://schemas.microsoft.com/office/drawing/2014/main" id="{ACB021EA-2B20-4CC1-B9D8-DBCEF75D9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148" y="2633120"/>
            <a:ext cx="1389408" cy="102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 22" descr="Une image contenant table&#10;&#10;Description générée automatiquement">
            <a:extLst>
              <a:ext uri="{FF2B5EF4-FFF2-40B4-BE49-F238E27FC236}">
                <a16:creationId xmlns:a16="http://schemas.microsoft.com/office/drawing/2014/main" id="{B6C3421C-F350-4B91-893A-38E8D6FED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72457" y="5572904"/>
            <a:ext cx="1749146" cy="1143000"/>
          </a:xfrm>
          <a:prstGeom prst="rect">
            <a:avLst/>
          </a:prstGeom>
        </p:spPr>
      </p:pic>
      <p:sp>
        <p:nvSpPr>
          <p:cNvPr id="29" name="Bulle narrative : rectangle à coins arrondis 28">
            <a:extLst>
              <a:ext uri="{FF2B5EF4-FFF2-40B4-BE49-F238E27FC236}">
                <a16:creationId xmlns:a16="http://schemas.microsoft.com/office/drawing/2014/main" id="{FD21C996-F1BB-40F4-87A6-95F0D3E1407C}"/>
              </a:ext>
            </a:extLst>
          </p:cNvPr>
          <p:cNvSpPr/>
          <p:nvPr/>
        </p:nvSpPr>
        <p:spPr>
          <a:xfrm>
            <a:off x="4473238" y="5682739"/>
            <a:ext cx="5116229" cy="923330"/>
          </a:xfrm>
          <a:prstGeom prst="wedgeRoundRectCallout">
            <a:avLst>
              <a:gd name="adj1" fmla="val -56889"/>
              <a:gd name="adj2" fmla="val -2478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Meow</a:t>
            </a:r>
            <a:r>
              <a:rPr lang="fr-FR" dirty="0"/>
              <a:t>!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wouldn’t</a:t>
            </a:r>
            <a:r>
              <a:rPr lang="fr-FR" dirty="0"/>
              <a:t> I </a:t>
            </a:r>
            <a:r>
              <a:rPr lang="fr-FR" dirty="0" err="1"/>
              <a:t>be</a:t>
            </a:r>
            <a:r>
              <a:rPr lang="fr-FR" dirty="0"/>
              <a:t> able to « </a:t>
            </a:r>
            <a:r>
              <a:rPr lang="fr-FR" dirty="0" err="1"/>
              <a:t>measure</a:t>
            </a:r>
            <a:r>
              <a:rPr lang="fr-FR" dirty="0"/>
              <a:t> »?</a:t>
            </a:r>
          </a:p>
        </p:txBody>
      </p:sp>
    </p:spTree>
    <p:extLst>
      <p:ext uri="{BB962C8B-B14F-4D97-AF65-F5344CB8AC3E}">
        <p14:creationId xmlns:p14="http://schemas.microsoft.com/office/powerpoint/2010/main" val="48061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5DB9C1-1226-4591-A0BE-2D5373B4A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01494" y="930649"/>
            <a:ext cx="9601200" cy="1828800"/>
          </a:xfrm>
        </p:spPr>
        <p:txBody>
          <a:bodyPr>
            <a:normAutofit fontScale="92500" lnSpcReduction="10000"/>
          </a:bodyPr>
          <a:lstStyle/>
          <a:p>
            <a:r>
              <a:rPr lang="fr-FR"/>
              <a:t>a</a:t>
            </a:r>
            <a:r>
              <a:rPr lang="fr-FR" b="1"/>
              <a:t> </a:t>
            </a:r>
            <a:r>
              <a:rPr lang="fr-FR"/>
              <a:t>cat </a:t>
            </a:r>
            <a:r>
              <a:rPr lang="fr-FR" err="1"/>
              <a:t>is</a:t>
            </a:r>
            <a:r>
              <a:rPr lang="fr-FR"/>
              <a:t> put in a </a:t>
            </a:r>
            <a:r>
              <a:rPr lang="fr-FR" err="1"/>
              <a:t>prepared</a:t>
            </a:r>
            <a:r>
              <a:rPr lang="fr-FR"/>
              <a:t> box</a:t>
            </a:r>
          </a:p>
          <a:p>
            <a:r>
              <a:rPr lang="fr-FR"/>
              <a:t>The </a:t>
            </a:r>
            <a:r>
              <a:rPr lang="fr-FR" err="1"/>
              <a:t>inside</a:t>
            </a:r>
            <a:r>
              <a:rPr lang="fr-FR"/>
              <a:t> of the box </a:t>
            </a:r>
            <a:r>
              <a:rPr lang="fr-FR" err="1"/>
              <a:t>evolves</a:t>
            </a:r>
            <a:r>
              <a:rPr lang="fr-FR"/>
              <a:t> </a:t>
            </a:r>
            <a:r>
              <a:rPr lang="fr-FR" err="1"/>
              <a:t>according</a:t>
            </a:r>
            <a:r>
              <a:rPr lang="fr-FR"/>
              <a:t> to quantum </a:t>
            </a:r>
            <a:r>
              <a:rPr lang="fr-FR" err="1"/>
              <a:t>mechanics</a:t>
            </a:r>
            <a:endParaRPr lang="fr-FR"/>
          </a:p>
          <a:p>
            <a:pPr lvl="1"/>
            <a:r>
              <a:rPr lang="fr-FR"/>
              <a:t>At </a:t>
            </a:r>
            <a:r>
              <a:rPr lang="fr-FR" err="1"/>
              <a:t>this</a:t>
            </a:r>
            <a:r>
              <a:rPr lang="fr-FR"/>
              <a:t> time, </a:t>
            </a:r>
            <a:r>
              <a:rPr lang="fr-FR" err="1"/>
              <a:t>there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no « cat » </a:t>
            </a:r>
            <a:r>
              <a:rPr lang="fr-FR" err="1"/>
              <a:t>inside</a:t>
            </a:r>
            <a:r>
              <a:rPr lang="fr-FR"/>
              <a:t> the box</a:t>
            </a:r>
          </a:p>
          <a:p>
            <a:r>
              <a:rPr lang="fr-FR" err="1"/>
              <a:t>When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open/</a:t>
            </a:r>
            <a:r>
              <a:rPr lang="fr-FR" err="1"/>
              <a:t>measures</a:t>
            </a:r>
            <a:r>
              <a:rPr lang="fr-FR"/>
              <a:t> the box, the cat </a:t>
            </a:r>
            <a:r>
              <a:rPr lang="fr-FR" err="1"/>
              <a:t>instantaneously</a:t>
            </a:r>
            <a:r>
              <a:rPr lang="fr-FR"/>
              <a:t> </a:t>
            </a:r>
            <a:r>
              <a:rPr lang="fr-FR" err="1"/>
              <a:t>reappears</a:t>
            </a:r>
            <a:r>
              <a:rPr lang="fr-FR"/>
              <a:t>, </a:t>
            </a:r>
            <a:r>
              <a:rPr lang="fr-FR" err="1"/>
              <a:t>either</a:t>
            </a:r>
            <a:r>
              <a:rPr lang="fr-FR"/>
              <a:t> </a:t>
            </a:r>
            <a:r>
              <a:rPr lang="fr-FR" err="1"/>
              <a:t>dead</a:t>
            </a:r>
            <a:r>
              <a:rPr lang="fr-FR"/>
              <a:t> or alive</a:t>
            </a:r>
          </a:p>
        </p:txBody>
      </p:sp>
      <p:pic>
        <p:nvPicPr>
          <p:cNvPr id="2050" name="Picture 2" descr="Q: Why is Schrodinger's cat both dead and alive? Is this not a ...">
            <a:extLst>
              <a:ext uri="{FF2B5EF4-FFF2-40B4-BE49-F238E27FC236}">
                <a16:creationId xmlns:a16="http://schemas.microsoft.com/office/drawing/2014/main" id="{4F7C77CB-B41D-459B-B695-50110BF4D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371" y="4034556"/>
            <a:ext cx="4190593" cy="204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boîte, table, pièce&#10;&#10;Description générée automatiquement">
            <a:extLst>
              <a:ext uri="{FF2B5EF4-FFF2-40B4-BE49-F238E27FC236}">
                <a16:creationId xmlns:a16="http://schemas.microsoft.com/office/drawing/2014/main" id="{7768E395-EDA2-48B1-841F-C314ADB36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04" y="2582780"/>
            <a:ext cx="3309412" cy="2498072"/>
          </a:xfrm>
          <a:prstGeom prst="rect">
            <a:avLst/>
          </a:prstGeom>
        </p:spPr>
      </p:pic>
      <p:sp>
        <p:nvSpPr>
          <p:cNvPr id="9" name="Flèche : virage 8">
            <a:extLst>
              <a:ext uri="{FF2B5EF4-FFF2-40B4-BE49-F238E27FC236}">
                <a16:creationId xmlns:a16="http://schemas.microsoft.com/office/drawing/2014/main" id="{4E3BA505-7282-4ED3-AAE2-51FBC12EF090}"/>
              </a:ext>
            </a:extLst>
          </p:cNvPr>
          <p:cNvSpPr/>
          <p:nvPr/>
        </p:nvSpPr>
        <p:spPr>
          <a:xfrm rot="5400000">
            <a:off x="1999880" y="1631827"/>
            <a:ext cx="886328" cy="1007972"/>
          </a:xfrm>
          <a:prstGeom prst="bentArrow">
            <a:avLst>
              <a:gd name="adj1" fmla="val 23531"/>
              <a:gd name="adj2" fmla="val 21327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7" name="Picture 2" descr="How to Clean Your Cardboard Boxes | Box Factory">
            <a:extLst>
              <a:ext uri="{FF2B5EF4-FFF2-40B4-BE49-F238E27FC236}">
                <a16:creationId xmlns:a16="http://schemas.microsoft.com/office/drawing/2014/main" id="{599DC323-908D-4151-8083-236DF6E3B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53" y="2135813"/>
            <a:ext cx="22098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 descr="Une image contenant boîte, table, pièce&#10;&#10;Description générée automatiquement">
            <a:extLst>
              <a:ext uri="{FF2B5EF4-FFF2-40B4-BE49-F238E27FC236}">
                <a16:creationId xmlns:a16="http://schemas.microsoft.com/office/drawing/2014/main" id="{02F12878-86BB-44E2-99F3-536AA18F5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749" y="2633120"/>
            <a:ext cx="3309412" cy="2498072"/>
          </a:xfrm>
          <a:prstGeom prst="rect">
            <a:avLst/>
          </a:prstGeom>
        </p:spPr>
      </p:pic>
      <p:sp>
        <p:nvSpPr>
          <p:cNvPr id="18" name="Flèche : haut 17">
            <a:extLst>
              <a:ext uri="{FF2B5EF4-FFF2-40B4-BE49-F238E27FC236}">
                <a16:creationId xmlns:a16="http://schemas.microsoft.com/office/drawing/2014/main" id="{0D475F7B-9AF8-460A-8472-B9CDBE898DFC}"/>
              </a:ext>
            </a:extLst>
          </p:cNvPr>
          <p:cNvSpPr/>
          <p:nvPr/>
        </p:nvSpPr>
        <p:spPr>
          <a:xfrm>
            <a:off x="10620692" y="1997918"/>
            <a:ext cx="480591" cy="6483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25E6D76-36F4-4F23-AFA2-32ADCFA741E6}"/>
              </a:ext>
            </a:extLst>
          </p:cNvPr>
          <p:cNvSpPr txBox="1"/>
          <p:nvPr/>
        </p:nvSpPr>
        <p:spPr>
          <a:xfrm>
            <a:off x="9999958" y="1973596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or</a:t>
            </a:r>
          </a:p>
        </p:txBody>
      </p:sp>
      <p:sp>
        <p:nvSpPr>
          <p:cNvPr id="25" name="Flèche : haut 24">
            <a:extLst>
              <a:ext uri="{FF2B5EF4-FFF2-40B4-BE49-F238E27FC236}">
                <a16:creationId xmlns:a16="http://schemas.microsoft.com/office/drawing/2014/main" id="{A0D7D9E1-420F-4C7F-B46C-21A652760969}"/>
              </a:ext>
            </a:extLst>
          </p:cNvPr>
          <p:cNvSpPr/>
          <p:nvPr/>
        </p:nvSpPr>
        <p:spPr>
          <a:xfrm>
            <a:off x="9213606" y="1973596"/>
            <a:ext cx="480591" cy="64834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318E34C-5C74-4656-A485-15D0DFE94D64}"/>
              </a:ext>
            </a:extLst>
          </p:cNvPr>
          <p:cNvSpPr txBox="1"/>
          <p:nvPr/>
        </p:nvSpPr>
        <p:spPr>
          <a:xfrm>
            <a:off x="178542" y="4612105"/>
            <a:ext cx="3943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Episode 1</a:t>
            </a:r>
          </a:p>
          <a:p>
            <a:pPr algn="ctr"/>
            <a:r>
              <a:rPr lang="fr-FR" dirty="0"/>
              <a:t>Alice pushes Bob in a </a:t>
            </a:r>
            <a:r>
              <a:rPr lang="fr-FR" dirty="0" err="1"/>
              <a:t>prepared</a:t>
            </a:r>
            <a:r>
              <a:rPr lang="fr-FR" dirty="0"/>
              <a:t> box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2CF6277-E717-4ED8-AE80-14652922D0CE}"/>
              </a:ext>
            </a:extLst>
          </p:cNvPr>
          <p:cNvSpPr txBox="1"/>
          <p:nvPr/>
        </p:nvSpPr>
        <p:spPr>
          <a:xfrm>
            <a:off x="4147312" y="4586827"/>
            <a:ext cx="3588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Episode 2: Quantum mess</a:t>
            </a:r>
          </a:p>
          <a:p>
            <a:pPr algn="ctr"/>
            <a:r>
              <a:rPr lang="fr-FR" dirty="0"/>
              <a:t>Superposition of states « alive/</a:t>
            </a:r>
            <a:r>
              <a:rPr lang="fr-FR" dirty="0" err="1"/>
              <a:t>dead</a:t>
            </a:r>
            <a:r>
              <a:rPr lang="fr-FR" dirty="0"/>
              <a:t> »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5F6857F-C41B-415F-B7CF-691FECEC6628}"/>
              </a:ext>
            </a:extLst>
          </p:cNvPr>
          <p:cNvSpPr txBox="1"/>
          <p:nvPr/>
        </p:nvSpPr>
        <p:spPr>
          <a:xfrm>
            <a:off x="8893651" y="4612105"/>
            <a:ext cx="3295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Episode 3: </a:t>
            </a:r>
            <a:r>
              <a:rPr lang="fr-FR" b="1" dirty="0" err="1"/>
              <a:t>Measurement</a:t>
            </a:r>
            <a:endParaRPr lang="fr-FR" b="1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EC393F-5B11-4927-8226-F08D5C356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289" y="-322613"/>
            <a:ext cx="9601200" cy="1143000"/>
          </a:xfrm>
        </p:spPr>
        <p:txBody>
          <a:bodyPr/>
          <a:lstStyle/>
          <a:p>
            <a:r>
              <a:rPr lang="fr-FR" dirty="0" err="1"/>
              <a:t>Wigner’s</a:t>
            </a:r>
            <a:r>
              <a:rPr lang="fr-FR" dirty="0"/>
              <a:t> </a:t>
            </a:r>
            <a:r>
              <a:rPr lang="fr-FR" dirty="0" err="1"/>
              <a:t>friend</a:t>
            </a:r>
            <a:r>
              <a:rPr lang="fr-FR" dirty="0"/>
              <a:t> </a:t>
            </a:r>
            <a:r>
              <a:rPr lang="fr-FR" dirty="0" err="1"/>
              <a:t>gedankenexperiment</a:t>
            </a:r>
            <a:endParaRPr lang="fr-FR" dirty="0"/>
          </a:p>
        </p:txBody>
      </p:sp>
      <p:sp>
        <p:nvSpPr>
          <p:cNvPr id="26" name="Phylactère : pensées 25">
            <a:extLst>
              <a:ext uri="{FF2B5EF4-FFF2-40B4-BE49-F238E27FC236}">
                <a16:creationId xmlns:a16="http://schemas.microsoft.com/office/drawing/2014/main" id="{F6B5A321-8385-4364-B6F7-810244AA9DB0}"/>
              </a:ext>
            </a:extLst>
          </p:cNvPr>
          <p:cNvSpPr/>
          <p:nvPr/>
        </p:nvSpPr>
        <p:spPr>
          <a:xfrm>
            <a:off x="2670210" y="-1793462"/>
            <a:ext cx="4706322" cy="1585573"/>
          </a:xfrm>
          <a:prstGeom prst="cloudCallout">
            <a:avLst>
              <a:gd name="adj1" fmla="val 50142"/>
              <a:gd name="adj2" fmla="val -6245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say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the cat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both</a:t>
            </a:r>
            <a:r>
              <a:rPr lang="fr-FR"/>
              <a:t> « alive and </a:t>
            </a:r>
            <a:r>
              <a:rPr lang="fr-FR" err="1"/>
              <a:t>dead</a:t>
            </a:r>
            <a:r>
              <a:rPr lang="fr-FR"/>
              <a:t> » at </a:t>
            </a:r>
            <a:r>
              <a:rPr lang="fr-FR" err="1"/>
              <a:t>this</a:t>
            </a:r>
            <a:r>
              <a:rPr lang="fr-FR"/>
              <a:t> stage (I </a:t>
            </a:r>
            <a:r>
              <a:rPr lang="fr-FR" err="1"/>
              <a:t>would</a:t>
            </a:r>
            <a:r>
              <a:rPr lang="fr-FR"/>
              <a:t> </a:t>
            </a:r>
            <a:r>
              <a:rPr lang="fr-FR" err="1"/>
              <a:t>rather</a:t>
            </a:r>
            <a:r>
              <a:rPr lang="fr-FR"/>
              <a:t> </a:t>
            </a:r>
            <a:r>
              <a:rPr lang="fr-FR" err="1"/>
              <a:t>say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there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no cat).</a:t>
            </a:r>
          </a:p>
        </p:txBody>
      </p:sp>
      <p:pic>
        <p:nvPicPr>
          <p:cNvPr id="21" name="Picture 4" descr="Messy Painting by Rob Duhon | Saatchi Art">
            <a:extLst>
              <a:ext uri="{FF2B5EF4-FFF2-40B4-BE49-F238E27FC236}">
                <a16:creationId xmlns:a16="http://schemas.microsoft.com/office/drawing/2014/main" id="{ACB021EA-2B20-4CC1-B9D8-DBCEF75D9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400" y="2633120"/>
            <a:ext cx="1389408" cy="102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69BBD8E-CC13-4933-B794-52455210D7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04758" y="784416"/>
            <a:ext cx="1516240" cy="1630295"/>
          </a:xfrm>
          <a:prstGeom prst="rect">
            <a:avLst/>
          </a:prstGeom>
        </p:spPr>
      </p:pic>
      <p:pic>
        <p:nvPicPr>
          <p:cNvPr id="31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C42209A-39E5-4C35-9AEC-6EC2C94B5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461871" y="331461"/>
            <a:ext cx="1516240" cy="163029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A86C8D6-3193-48A8-A1B8-664E4FA745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158" y="386814"/>
            <a:ext cx="1224128" cy="154309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6B1686C-03B5-45E2-A722-9887172F3BB4}"/>
              </a:ext>
            </a:extLst>
          </p:cNvPr>
          <p:cNvSpPr txBox="1"/>
          <p:nvPr/>
        </p:nvSpPr>
        <p:spPr>
          <a:xfrm>
            <a:off x="1720998" y="5919915"/>
            <a:ext cx="92036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Introduced</a:t>
            </a:r>
            <a:r>
              <a:rPr lang="fr-FR" dirty="0"/>
              <a:t> by Wigner in 1961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Wigner’s</a:t>
            </a:r>
            <a:r>
              <a:rPr lang="fr-FR" dirty="0"/>
              <a:t> (</a:t>
            </a:r>
            <a:r>
              <a:rPr lang="fr-FR" dirty="0" err="1"/>
              <a:t>controversial</a:t>
            </a:r>
            <a:r>
              <a:rPr lang="fr-FR" dirty="0"/>
              <a:t>) point: </a:t>
            </a:r>
            <a:r>
              <a:rPr lang="fr-FR" dirty="0" err="1"/>
              <a:t>consciousness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responsible</a:t>
            </a:r>
            <a:r>
              <a:rPr lang="fr-FR" dirty="0"/>
              <a:t> for </a:t>
            </a:r>
            <a:r>
              <a:rPr lang="fr-FR" dirty="0" err="1"/>
              <a:t>wavefunction</a:t>
            </a:r>
            <a:r>
              <a:rPr lang="fr-FR" dirty="0"/>
              <a:t> collapse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603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5DB9C1-1226-4591-A0BE-2D5373B4A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01494" y="930649"/>
            <a:ext cx="9601200" cy="1828800"/>
          </a:xfrm>
        </p:spPr>
        <p:txBody>
          <a:bodyPr>
            <a:normAutofit fontScale="92500" lnSpcReduction="10000"/>
          </a:bodyPr>
          <a:lstStyle/>
          <a:p>
            <a:r>
              <a:rPr lang="fr-FR"/>
              <a:t>a</a:t>
            </a:r>
            <a:r>
              <a:rPr lang="fr-FR" b="1"/>
              <a:t> </a:t>
            </a:r>
            <a:r>
              <a:rPr lang="fr-FR"/>
              <a:t>cat </a:t>
            </a:r>
            <a:r>
              <a:rPr lang="fr-FR" err="1"/>
              <a:t>is</a:t>
            </a:r>
            <a:r>
              <a:rPr lang="fr-FR"/>
              <a:t> put in a </a:t>
            </a:r>
            <a:r>
              <a:rPr lang="fr-FR" err="1"/>
              <a:t>prepared</a:t>
            </a:r>
            <a:r>
              <a:rPr lang="fr-FR"/>
              <a:t> box</a:t>
            </a:r>
          </a:p>
          <a:p>
            <a:r>
              <a:rPr lang="fr-FR"/>
              <a:t>The </a:t>
            </a:r>
            <a:r>
              <a:rPr lang="fr-FR" err="1"/>
              <a:t>inside</a:t>
            </a:r>
            <a:r>
              <a:rPr lang="fr-FR"/>
              <a:t> of the box </a:t>
            </a:r>
            <a:r>
              <a:rPr lang="fr-FR" err="1"/>
              <a:t>evolves</a:t>
            </a:r>
            <a:r>
              <a:rPr lang="fr-FR"/>
              <a:t> </a:t>
            </a:r>
            <a:r>
              <a:rPr lang="fr-FR" err="1"/>
              <a:t>according</a:t>
            </a:r>
            <a:r>
              <a:rPr lang="fr-FR"/>
              <a:t> to quantum </a:t>
            </a:r>
            <a:r>
              <a:rPr lang="fr-FR" err="1"/>
              <a:t>mechanics</a:t>
            </a:r>
            <a:endParaRPr lang="fr-FR"/>
          </a:p>
          <a:p>
            <a:pPr lvl="1"/>
            <a:r>
              <a:rPr lang="fr-FR"/>
              <a:t>At </a:t>
            </a:r>
            <a:r>
              <a:rPr lang="fr-FR" err="1"/>
              <a:t>this</a:t>
            </a:r>
            <a:r>
              <a:rPr lang="fr-FR"/>
              <a:t> time, </a:t>
            </a:r>
            <a:r>
              <a:rPr lang="fr-FR" err="1"/>
              <a:t>there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no « cat » </a:t>
            </a:r>
            <a:r>
              <a:rPr lang="fr-FR" err="1"/>
              <a:t>inside</a:t>
            </a:r>
            <a:r>
              <a:rPr lang="fr-FR"/>
              <a:t> the box</a:t>
            </a:r>
          </a:p>
          <a:p>
            <a:r>
              <a:rPr lang="fr-FR" err="1"/>
              <a:t>When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open/</a:t>
            </a:r>
            <a:r>
              <a:rPr lang="fr-FR" err="1"/>
              <a:t>measures</a:t>
            </a:r>
            <a:r>
              <a:rPr lang="fr-FR"/>
              <a:t> the box, the cat </a:t>
            </a:r>
            <a:r>
              <a:rPr lang="fr-FR" err="1"/>
              <a:t>instantaneously</a:t>
            </a:r>
            <a:r>
              <a:rPr lang="fr-FR"/>
              <a:t> </a:t>
            </a:r>
            <a:r>
              <a:rPr lang="fr-FR" err="1"/>
              <a:t>reappears</a:t>
            </a:r>
            <a:r>
              <a:rPr lang="fr-FR"/>
              <a:t>, </a:t>
            </a:r>
            <a:r>
              <a:rPr lang="fr-FR" err="1"/>
              <a:t>either</a:t>
            </a:r>
            <a:r>
              <a:rPr lang="fr-FR"/>
              <a:t> </a:t>
            </a:r>
            <a:r>
              <a:rPr lang="fr-FR" err="1"/>
              <a:t>dead</a:t>
            </a:r>
            <a:r>
              <a:rPr lang="fr-FR"/>
              <a:t> or alive</a:t>
            </a:r>
          </a:p>
        </p:txBody>
      </p:sp>
      <p:pic>
        <p:nvPicPr>
          <p:cNvPr id="2050" name="Picture 2" descr="Q: Why is Schrodinger's cat both dead and alive? Is this not a ...">
            <a:extLst>
              <a:ext uri="{FF2B5EF4-FFF2-40B4-BE49-F238E27FC236}">
                <a16:creationId xmlns:a16="http://schemas.microsoft.com/office/drawing/2014/main" id="{4F7C77CB-B41D-459B-B695-50110BF4D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371" y="4034556"/>
            <a:ext cx="4190593" cy="204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 descr="Une image contenant boîte, table, pièce&#10;&#10;Description générée automatiquement">
            <a:extLst>
              <a:ext uri="{FF2B5EF4-FFF2-40B4-BE49-F238E27FC236}">
                <a16:creationId xmlns:a16="http://schemas.microsoft.com/office/drawing/2014/main" id="{02F12878-86BB-44E2-99F3-536AA18F5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104" y="2262158"/>
            <a:ext cx="3309412" cy="2498072"/>
          </a:xfrm>
          <a:prstGeom prst="rect">
            <a:avLst/>
          </a:prstGeom>
        </p:spPr>
      </p:pic>
      <p:sp>
        <p:nvSpPr>
          <p:cNvPr id="18" name="Flèche : virage 17">
            <a:extLst>
              <a:ext uri="{FF2B5EF4-FFF2-40B4-BE49-F238E27FC236}">
                <a16:creationId xmlns:a16="http://schemas.microsoft.com/office/drawing/2014/main" id="{0D475F7B-9AF8-460A-8472-B9CDBE898DFC}"/>
              </a:ext>
            </a:extLst>
          </p:cNvPr>
          <p:cNvSpPr/>
          <p:nvPr/>
        </p:nvSpPr>
        <p:spPr>
          <a:xfrm>
            <a:off x="7230515" y="1824470"/>
            <a:ext cx="1582900" cy="6483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EC393F-5B11-4927-8226-F08D5C356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916" y="-337152"/>
            <a:ext cx="9601200" cy="1143000"/>
          </a:xfrm>
        </p:spPr>
        <p:txBody>
          <a:bodyPr/>
          <a:lstStyle/>
          <a:p>
            <a:r>
              <a:rPr lang="fr-FR" dirty="0" err="1"/>
              <a:t>Intersubjectivity</a:t>
            </a:r>
            <a:r>
              <a:rPr lang="fr-FR" dirty="0"/>
              <a:t>?</a:t>
            </a:r>
          </a:p>
        </p:txBody>
      </p:sp>
      <p:sp>
        <p:nvSpPr>
          <p:cNvPr id="26" name="Phylactère : pensées 25">
            <a:extLst>
              <a:ext uri="{FF2B5EF4-FFF2-40B4-BE49-F238E27FC236}">
                <a16:creationId xmlns:a16="http://schemas.microsoft.com/office/drawing/2014/main" id="{F6B5A321-8385-4364-B6F7-810244AA9DB0}"/>
              </a:ext>
            </a:extLst>
          </p:cNvPr>
          <p:cNvSpPr/>
          <p:nvPr/>
        </p:nvSpPr>
        <p:spPr>
          <a:xfrm>
            <a:off x="2670210" y="-1793462"/>
            <a:ext cx="4706322" cy="1585573"/>
          </a:xfrm>
          <a:prstGeom prst="cloudCallout">
            <a:avLst>
              <a:gd name="adj1" fmla="val 50142"/>
              <a:gd name="adj2" fmla="val -6245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say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the cat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both</a:t>
            </a:r>
            <a:r>
              <a:rPr lang="fr-FR"/>
              <a:t> « alive and </a:t>
            </a:r>
            <a:r>
              <a:rPr lang="fr-FR" err="1"/>
              <a:t>dead</a:t>
            </a:r>
            <a:r>
              <a:rPr lang="fr-FR"/>
              <a:t> » at </a:t>
            </a:r>
            <a:r>
              <a:rPr lang="fr-FR" err="1"/>
              <a:t>this</a:t>
            </a:r>
            <a:r>
              <a:rPr lang="fr-FR"/>
              <a:t> stage (I </a:t>
            </a:r>
            <a:r>
              <a:rPr lang="fr-FR" err="1"/>
              <a:t>would</a:t>
            </a:r>
            <a:r>
              <a:rPr lang="fr-FR"/>
              <a:t> </a:t>
            </a:r>
            <a:r>
              <a:rPr lang="fr-FR" err="1"/>
              <a:t>rather</a:t>
            </a:r>
            <a:r>
              <a:rPr lang="fr-FR"/>
              <a:t> </a:t>
            </a:r>
            <a:r>
              <a:rPr lang="fr-FR" err="1"/>
              <a:t>say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there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no cat).</a:t>
            </a:r>
          </a:p>
        </p:txBody>
      </p:sp>
      <p:pic>
        <p:nvPicPr>
          <p:cNvPr id="31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C42209A-39E5-4C35-9AEC-6EC2C94B5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869263" y="1599764"/>
            <a:ext cx="1180940" cy="126977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CB5E779-0607-47C8-BFF3-F65454B2711E}"/>
              </a:ext>
            </a:extLst>
          </p:cNvPr>
          <p:cNvSpPr txBox="1"/>
          <p:nvPr/>
        </p:nvSpPr>
        <p:spPr>
          <a:xfrm>
            <a:off x="400118" y="2399607"/>
            <a:ext cx="157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Bob’s</a:t>
            </a:r>
            <a:r>
              <a:rPr lang="fr-FR" dirty="0"/>
              <a:t> </a:t>
            </a:r>
            <a:r>
              <a:rPr lang="fr-FR" dirty="0" err="1"/>
              <a:t>account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3BE8F06-821C-44D2-816A-041BAAAD6024}"/>
              </a:ext>
            </a:extLst>
          </p:cNvPr>
          <p:cNvSpPr txBox="1"/>
          <p:nvPr/>
        </p:nvSpPr>
        <p:spPr>
          <a:xfrm>
            <a:off x="400118" y="4301869"/>
            <a:ext cx="170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Alice’s</a:t>
            </a:r>
            <a:r>
              <a:rPr lang="fr-FR" dirty="0"/>
              <a:t> </a:t>
            </a:r>
            <a:r>
              <a:rPr lang="fr-FR" dirty="0" err="1"/>
              <a:t>account</a:t>
            </a:r>
            <a:endParaRPr lang="fr-FR" dirty="0"/>
          </a:p>
        </p:txBody>
      </p:sp>
      <p:pic>
        <p:nvPicPr>
          <p:cNvPr id="24" name="Picture 2" descr="How to Clean Your Cardboard Boxes | Box Factory">
            <a:extLst>
              <a:ext uri="{FF2B5EF4-FFF2-40B4-BE49-F238E27FC236}">
                <a16:creationId xmlns:a16="http://schemas.microsoft.com/office/drawing/2014/main" id="{5C56D014-357D-4F16-B9F5-63C254E4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77" y="1546048"/>
            <a:ext cx="194624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723048F-FC06-4DF9-BC42-1073C9FC4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65286" y="1825561"/>
            <a:ext cx="1180940" cy="1269773"/>
          </a:xfrm>
          <a:prstGeom prst="rect">
            <a:avLst/>
          </a:prstGeom>
        </p:spPr>
      </p:pic>
      <p:pic>
        <p:nvPicPr>
          <p:cNvPr id="32" name="Picture 2" descr="How to Clean Your Cardboard Boxes | Box Factory">
            <a:extLst>
              <a:ext uri="{FF2B5EF4-FFF2-40B4-BE49-F238E27FC236}">
                <a16:creationId xmlns:a16="http://schemas.microsoft.com/office/drawing/2014/main" id="{36D347B2-48A3-4F98-9166-740958A6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77" y="3653272"/>
            <a:ext cx="194624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Messy Painting by Rob Duhon | Saatchi Art">
            <a:extLst>
              <a:ext uri="{FF2B5EF4-FFF2-40B4-BE49-F238E27FC236}">
                <a16:creationId xmlns:a16="http://schemas.microsoft.com/office/drawing/2014/main" id="{96BEE79A-9218-41D4-8F75-8A53A42E6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842" y="4016095"/>
            <a:ext cx="1389408" cy="102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CC49EDAF-AC2E-4DA4-8BC1-28C84D1A4DD4}"/>
              </a:ext>
            </a:extLst>
          </p:cNvPr>
          <p:cNvSpPr txBox="1"/>
          <p:nvPr/>
        </p:nvSpPr>
        <p:spPr>
          <a:xfrm>
            <a:off x="8879413" y="3920191"/>
            <a:ext cx="3309412" cy="2248853"/>
          </a:xfrm>
          <a:prstGeom prst="cloudCallout">
            <a:avLst>
              <a:gd name="adj1" fmla="val -67677"/>
              <a:gd name="adj2" fmla="val -352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Bob </a:t>
            </a:r>
            <a:r>
              <a:rPr lang="fr-FR" dirty="0" err="1"/>
              <a:t>appears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(fake) </a:t>
            </a:r>
            <a:r>
              <a:rPr lang="fr-FR" dirty="0" err="1"/>
              <a:t>memories</a:t>
            </a:r>
            <a:r>
              <a:rPr lang="fr-FR" dirty="0"/>
              <a:t> of </a:t>
            </a:r>
            <a:r>
              <a:rPr lang="fr-FR" dirty="0" err="1"/>
              <a:t>him</a:t>
            </a:r>
            <a:r>
              <a:rPr lang="fr-FR" dirty="0"/>
              <a:t> </a:t>
            </a:r>
            <a:r>
              <a:rPr lang="fr-FR" dirty="0" err="1"/>
              <a:t>being</a:t>
            </a:r>
            <a:r>
              <a:rPr lang="fr-FR" dirty="0"/>
              <a:t> alive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opening</a:t>
            </a:r>
            <a:r>
              <a:rPr lang="fr-FR" dirty="0"/>
              <a:t> the box</a:t>
            </a:r>
          </a:p>
        </p:txBody>
      </p:sp>
      <p:pic>
        <p:nvPicPr>
          <p:cNvPr id="35" name="Picture 4" descr="A picture containing blue, light&#10;&#10;Description automatically generated">
            <a:extLst>
              <a:ext uri="{FF2B5EF4-FFF2-40B4-BE49-F238E27FC236}">
                <a16:creationId xmlns:a16="http://schemas.microsoft.com/office/drawing/2014/main" id="{7833B7B3-6586-44CC-911A-5BEE60871B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880397" y="3653492"/>
            <a:ext cx="1420887" cy="264534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148F075-35E2-426E-8B6F-04CF56B86E79}"/>
              </a:ext>
            </a:extLst>
          </p:cNvPr>
          <p:cNvSpPr txBox="1"/>
          <p:nvPr/>
        </p:nvSpPr>
        <p:spPr>
          <a:xfrm>
            <a:off x="472179" y="6210789"/>
            <a:ext cx="1061706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(</a:t>
            </a:r>
            <a:r>
              <a:rPr lang="fr-FR" dirty="0" err="1"/>
              <a:t>Relational</a:t>
            </a:r>
            <a:r>
              <a:rPr lang="fr-FR" dirty="0"/>
              <a:t> </a:t>
            </a:r>
            <a:r>
              <a:rPr lang="fr-FR" dirty="0" err="1"/>
              <a:t>interpretation</a:t>
            </a:r>
            <a:r>
              <a:rPr lang="fr-FR" dirty="0"/>
              <a:t> of QM: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discrepancy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the </a:t>
            </a:r>
            <a:r>
              <a:rPr lang="fr-FR" dirty="0" err="1"/>
              <a:t>result</a:t>
            </a:r>
            <a:r>
              <a:rPr lang="fr-FR" dirty="0"/>
              <a:t> of "</a:t>
            </a:r>
            <a:r>
              <a:rPr lang="fr-FR" dirty="0" err="1"/>
              <a:t>changing</a:t>
            </a:r>
            <a:r>
              <a:rPr lang="fr-FR" dirty="0"/>
              <a:t> the </a:t>
            </a:r>
            <a:r>
              <a:rPr lang="fr-FR" dirty="0" err="1"/>
              <a:t>reference</a:t>
            </a:r>
            <a:r>
              <a:rPr lang="fr-FR" dirty="0"/>
              <a:t> frame", </a:t>
            </a:r>
            <a:r>
              <a:rPr lang="fr-FR" dirty="0" err="1"/>
              <a:t>similarly</a:t>
            </a:r>
            <a:r>
              <a:rPr lang="fr-FR" dirty="0"/>
              <a:t> to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</a:t>
            </a:r>
            <a:r>
              <a:rPr lang="fr-FR" dirty="0"/>
              <a:t> in </a:t>
            </a:r>
            <a:r>
              <a:rPr lang="fr-FR" dirty="0" err="1"/>
              <a:t>general</a:t>
            </a:r>
            <a:r>
              <a:rPr lang="fr-FR" dirty="0"/>
              <a:t> </a:t>
            </a:r>
            <a:r>
              <a:rPr lang="fr-FR" dirty="0" err="1"/>
              <a:t>relativity</a:t>
            </a:r>
            <a:r>
              <a:rPr lang="fr-FR" dirty="0"/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131034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EC393F-5B11-4927-8226-F08D5C356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measurement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5DB9C1-1226-4591-A0BE-2D5373B4A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182880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The </a:t>
            </a:r>
            <a:r>
              <a:rPr lang="fr-FR" dirty="0" err="1"/>
              <a:t>measurement</a:t>
            </a:r>
            <a:r>
              <a:rPr lang="fr-FR" dirty="0"/>
              <a:t> </a:t>
            </a:r>
            <a:r>
              <a:rPr lang="fr-FR" dirty="0" err="1"/>
              <a:t>postulate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, but</a:t>
            </a:r>
            <a:r>
              <a:rPr lang="fr-FR" b="1" dirty="0"/>
              <a:t> </a:t>
            </a:r>
            <a:r>
              <a:rPr lang="fr-FR" b="1" dirty="0" err="1"/>
              <a:t>it</a:t>
            </a:r>
            <a:r>
              <a:rPr lang="fr-FR" b="1" dirty="0"/>
              <a:t> </a:t>
            </a:r>
            <a:r>
              <a:rPr lang="fr-FR" b="1" dirty="0" err="1"/>
              <a:t>does</a:t>
            </a:r>
            <a:r>
              <a:rPr lang="fr-FR" b="1" dirty="0"/>
              <a:t> not tells us </a:t>
            </a:r>
            <a:r>
              <a:rPr lang="fr-FR" b="1" dirty="0" err="1"/>
              <a:t>what</a:t>
            </a:r>
            <a:r>
              <a:rPr lang="fr-FR" b="1" dirty="0"/>
              <a:t> a </a:t>
            </a:r>
            <a:r>
              <a:rPr lang="fr-FR" b="1" dirty="0" err="1"/>
              <a:t>measurement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!</a:t>
            </a:r>
          </a:p>
          <a:p>
            <a:r>
              <a:rPr lang="fr-FR" dirty="0"/>
              <a:t>It looks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dubiously</a:t>
            </a:r>
            <a:r>
              <a:rPr lang="fr-FR" dirty="0"/>
              <a:t> subjective. </a:t>
            </a:r>
          </a:p>
          <a:p>
            <a:r>
              <a:rPr lang="fr-FR" dirty="0"/>
              <a:t>If </a:t>
            </a:r>
            <a:r>
              <a:rPr lang="fr-FR" dirty="0" err="1"/>
              <a:t>noone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to </a:t>
            </a:r>
            <a:r>
              <a:rPr lang="fr-FR" dirty="0" err="1"/>
              <a:t>read</a:t>
            </a:r>
            <a:r>
              <a:rPr lang="fr-FR" dirty="0"/>
              <a:t> a </a:t>
            </a:r>
            <a:r>
              <a:rPr lang="fr-FR" dirty="0" err="1"/>
              <a:t>measuring</a:t>
            </a:r>
            <a:r>
              <a:rPr lang="fr-FR" dirty="0"/>
              <a:t> </a:t>
            </a:r>
            <a:r>
              <a:rPr lang="fr-FR" dirty="0" err="1"/>
              <a:t>device</a:t>
            </a:r>
            <a:r>
              <a:rPr lang="fr-FR" dirty="0"/>
              <a:t>, </a:t>
            </a:r>
            <a:r>
              <a:rPr lang="fr-FR" dirty="0" err="1"/>
              <a:t>does</a:t>
            </a:r>
            <a:r>
              <a:rPr lang="fr-FR" dirty="0"/>
              <a:t> the </a:t>
            </a:r>
            <a:r>
              <a:rPr lang="fr-FR" dirty="0" err="1"/>
              <a:t>measurement</a:t>
            </a:r>
            <a:r>
              <a:rPr lang="fr-FR" dirty="0"/>
              <a:t> </a:t>
            </a:r>
            <a:r>
              <a:rPr lang="fr-FR" dirty="0" err="1"/>
              <a:t>postulate</a:t>
            </a:r>
            <a:r>
              <a:rPr lang="fr-FR" dirty="0"/>
              <a:t> </a:t>
            </a:r>
            <a:r>
              <a:rPr lang="fr-FR" dirty="0" err="1"/>
              <a:t>applies</a:t>
            </a:r>
            <a:r>
              <a:rPr lang="fr-FR" dirty="0"/>
              <a:t>?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C81B821-F91F-4AB6-A452-0DBC5FF116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54"/>
          <a:stretch/>
        </p:blipFill>
        <p:spPr>
          <a:xfrm>
            <a:off x="1208728" y="4364193"/>
            <a:ext cx="10228571" cy="5642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ADEECBE-0123-4A80-9E33-B0F81CFE7C11}"/>
              </a:ext>
            </a:extLst>
          </p:cNvPr>
          <p:cNvSpPr txBox="1"/>
          <p:nvPr/>
        </p:nvSpPr>
        <p:spPr>
          <a:xfrm>
            <a:off x="3146156" y="5450390"/>
            <a:ext cx="5824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⇒ multiple </a:t>
            </a:r>
            <a:r>
              <a:rPr lang="fr-FR" sz="2000" dirty="0" err="1"/>
              <a:t>interpretations</a:t>
            </a:r>
            <a:r>
              <a:rPr lang="fr-FR" sz="2000" dirty="0"/>
              <a:t> of quantum </a:t>
            </a:r>
            <a:r>
              <a:rPr lang="fr-FR" sz="2000" dirty="0" err="1"/>
              <a:t>mechanics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84431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467C05-0A24-4760-BCDB-042B97CD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533400"/>
            <a:ext cx="9930833" cy="1143000"/>
          </a:xfrm>
        </p:spPr>
        <p:txBody>
          <a:bodyPr/>
          <a:lstStyle/>
          <a:p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popular</a:t>
            </a:r>
            <a:r>
              <a:rPr lang="fr-FR"/>
              <a:t> solutions to the </a:t>
            </a:r>
            <a:r>
              <a:rPr lang="fr-FR" err="1"/>
              <a:t>measurement</a:t>
            </a:r>
            <a:r>
              <a:rPr lang="fr-FR"/>
              <a:t> </a:t>
            </a:r>
            <a:r>
              <a:rPr lang="fr-FR" err="1"/>
              <a:t>problem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A6C409-1EAD-4D25-9BAD-612E1D295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462" y="1744453"/>
            <a:ext cx="9601200" cy="4191000"/>
          </a:xfrm>
        </p:spPr>
        <p:txBody>
          <a:bodyPr>
            <a:normAutofit/>
          </a:bodyPr>
          <a:lstStyle/>
          <a:p>
            <a:r>
              <a:rPr lang="fr-FR" b="1" dirty="0" err="1"/>
              <a:t>Copenhagen</a:t>
            </a:r>
            <a:r>
              <a:rPr lang="fr-FR" b="1" dirty="0"/>
              <a:t> </a:t>
            </a:r>
            <a:r>
              <a:rPr lang="fr-FR" b="1" dirty="0" err="1"/>
              <a:t>interpretation</a:t>
            </a:r>
            <a:r>
              <a:rPr lang="fr-FR" dirty="0"/>
              <a:t>: </a:t>
            </a:r>
            <a:r>
              <a:rPr lang="fr-FR" dirty="0" err="1"/>
              <a:t>historically</a:t>
            </a:r>
            <a:r>
              <a:rPr lang="fr-FR" dirty="0"/>
              <a:t>, the first mainstream one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a </a:t>
            </a:r>
            <a:r>
              <a:rPr lang="fr-FR" b="1" dirty="0" err="1"/>
              <a:t>wavefunction</a:t>
            </a:r>
            <a:r>
              <a:rPr lang="fr-FR" b="1" dirty="0"/>
              <a:t> collapses</a:t>
            </a:r>
            <a:r>
              <a:rPr lang="fr-FR" dirty="0"/>
              <a:t>, e.g.,</a:t>
            </a:r>
          </a:p>
          <a:p>
            <a:pPr lvl="1"/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involving</a:t>
            </a:r>
            <a:r>
              <a:rPr lang="fr-FR" dirty="0"/>
              <a:t> « big » </a:t>
            </a:r>
            <a:r>
              <a:rPr lang="fr-FR" dirty="0" err="1"/>
              <a:t>enough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,</a:t>
            </a:r>
          </a:p>
          <a:p>
            <a:pPr lvl="1"/>
            <a:r>
              <a:rPr lang="fr-FR" dirty="0" err="1"/>
              <a:t>When</a:t>
            </a:r>
            <a:r>
              <a:rPr lang="fr-FR" dirty="0"/>
              <a:t> a « </a:t>
            </a:r>
            <a:r>
              <a:rPr lang="fr-FR" dirty="0" err="1"/>
              <a:t>mind</a:t>
            </a:r>
            <a:r>
              <a:rPr lang="fr-FR" dirty="0"/>
              <a:t> » </a:t>
            </a:r>
            <a:r>
              <a:rPr lang="fr-FR" dirty="0" err="1"/>
              <a:t>enquires</a:t>
            </a:r>
            <a:r>
              <a:rPr lang="fr-FR" dirty="0"/>
              <a:t> about the world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Remove</a:t>
            </a:r>
            <a:r>
              <a:rPr lang="fr-FR" dirty="0"/>
              <a:t> the </a:t>
            </a:r>
            <a:r>
              <a:rPr lang="fr-FR" dirty="0" err="1"/>
              <a:t>measurement</a:t>
            </a:r>
            <a:r>
              <a:rPr lang="fr-FR" dirty="0"/>
              <a:t> </a:t>
            </a:r>
            <a:r>
              <a:rPr lang="fr-FR" dirty="0" err="1"/>
              <a:t>postulate</a:t>
            </a:r>
            <a:endParaRPr lang="fr-FR" dirty="0"/>
          </a:p>
          <a:p>
            <a:pPr lvl="1"/>
            <a:r>
              <a:rPr lang="fr-FR" b="1" dirty="0"/>
              <a:t>Multi-</a:t>
            </a:r>
            <a:r>
              <a:rPr lang="fr-FR" b="1" dirty="0" err="1"/>
              <a:t>worlds</a:t>
            </a:r>
            <a:endParaRPr lang="fr-FR" dirty="0"/>
          </a:p>
          <a:p>
            <a:pPr lvl="1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fr-FR" b="1" dirty="0" err="1"/>
              <a:t>Bohmian</a:t>
            </a:r>
            <a:r>
              <a:rPr lang="fr-FR" b="1" dirty="0"/>
              <a:t> </a:t>
            </a:r>
            <a:r>
              <a:rPr lang="fr-FR" b="1" dirty="0" err="1"/>
              <a:t>mechanics</a:t>
            </a:r>
            <a:endParaRPr lang="fr-FR" dirty="0"/>
          </a:p>
        </p:txBody>
      </p:sp>
      <p:sp>
        <p:nvSpPr>
          <p:cNvPr id="4" name="Phylactère : pensées 3">
            <a:extLst>
              <a:ext uri="{FF2B5EF4-FFF2-40B4-BE49-F238E27FC236}">
                <a16:creationId xmlns:a16="http://schemas.microsoft.com/office/drawing/2014/main" id="{CCB0F394-12B0-4D36-B590-4513F009745F}"/>
              </a:ext>
            </a:extLst>
          </p:cNvPr>
          <p:cNvSpPr/>
          <p:nvPr/>
        </p:nvSpPr>
        <p:spPr>
          <a:xfrm>
            <a:off x="6487829" y="5003018"/>
            <a:ext cx="2977462" cy="1746212"/>
          </a:xfrm>
          <a:prstGeom prst="cloudCallout">
            <a:avLst>
              <a:gd name="adj1" fmla="val -66837"/>
              <a:gd name="adj2" fmla="val -2159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Not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popular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« </a:t>
            </a:r>
            <a:r>
              <a:rPr lang="fr-FR" dirty="0" err="1"/>
              <a:t>very</a:t>
            </a:r>
            <a:r>
              <a:rPr lang="fr-FR" dirty="0"/>
              <a:t> » non-local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248799E7-9108-4BCB-BBF6-54B07501E0D2}"/>
              </a:ext>
            </a:extLst>
          </p:cNvPr>
          <p:cNvSpPr/>
          <p:nvPr/>
        </p:nvSpPr>
        <p:spPr>
          <a:xfrm>
            <a:off x="394117" y="1676400"/>
            <a:ext cx="2256592" cy="450166"/>
          </a:xfrm>
          <a:prstGeom prst="rightArrow">
            <a:avLst>
              <a:gd name="adj1" fmla="val 50000"/>
              <a:gd name="adj2" fmla="val 56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understand</a:t>
            </a:r>
            <a:endParaRPr lang="fr-FR" dirty="0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C9789FC7-F334-4637-ABCA-3F9E4B9BD5BB}"/>
              </a:ext>
            </a:extLst>
          </p:cNvPr>
          <p:cNvSpPr/>
          <p:nvPr/>
        </p:nvSpPr>
        <p:spPr>
          <a:xfrm>
            <a:off x="394117" y="3429000"/>
            <a:ext cx="2256592" cy="450166"/>
          </a:xfrm>
          <a:prstGeom prst="rightArrow">
            <a:avLst>
              <a:gd name="adj1" fmla="val 50000"/>
              <a:gd name="adj2" fmla="val 56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agree</a:t>
            </a:r>
            <a:endParaRPr lang="fr-FR" dirty="0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585DDA1A-BCEE-4039-9A77-8750905EE94F}"/>
              </a:ext>
            </a:extLst>
          </p:cNvPr>
          <p:cNvSpPr/>
          <p:nvPr/>
        </p:nvSpPr>
        <p:spPr>
          <a:xfrm>
            <a:off x="394117" y="4679853"/>
            <a:ext cx="2256592" cy="450166"/>
          </a:xfrm>
          <a:prstGeom prst="rightArrow">
            <a:avLst>
              <a:gd name="adj1" fmla="val 50000"/>
              <a:gd name="adj2" fmla="val 56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 </a:t>
            </a:r>
            <a:r>
              <a:rPr lang="fr-FR" dirty="0" err="1"/>
              <a:t>don’t</a:t>
            </a:r>
            <a:r>
              <a:rPr lang="fr-FR" dirty="0"/>
              <a:t> </a:t>
            </a:r>
            <a:r>
              <a:rPr lang="fr-FR" dirty="0" err="1"/>
              <a:t>understand</a:t>
            </a:r>
            <a:endParaRPr lang="fr-FR" dirty="0"/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61AD93CC-B5BC-4D5F-B2DF-E6A20816066B}"/>
              </a:ext>
            </a:extLst>
          </p:cNvPr>
          <p:cNvSpPr/>
          <p:nvPr/>
        </p:nvSpPr>
        <p:spPr>
          <a:xfrm>
            <a:off x="394117" y="2978834"/>
            <a:ext cx="2256592" cy="450166"/>
          </a:xfrm>
          <a:prstGeom prst="rightArrow">
            <a:avLst>
              <a:gd name="adj1" fmla="val 50000"/>
              <a:gd name="adj2" fmla="val 5625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 </a:t>
            </a:r>
            <a:r>
              <a:rPr lang="fr-FR" dirty="0" err="1"/>
              <a:t>understand</a:t>
            </a:r>
            <a:endParaRPr lang="fr-FR" dirty="0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CC589EC1-4D1C-4F57-BF6A-66CD3BFB28CF}"/>
              </a:ext>
            </a:extLst>
          </p:cNvPr>
          <p:cNvSpPr/>
          <p:nvPr/>
        </p:nvSpPr>
        <p:spPr>
          <a:xfrm>
            <a:off x="394117" y="5130019"/>
            <a:ext cx="2256592" cy="450166"/>
          </a:xfrm>
          <a:prstGeom prst="rightArrow">
            <a:avLst>
              <a:gd name="adj1" fmla="val 50000"/>
              <a:gd name="adj2" fmla="val 5625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 </a:t>
            </a:r>
            <a:r>
              <a:rPr lang="fr-FR" dirty="0" err="1"/>
              <a:t>understand</a:t>
            </a:r>
            <a:endParaRPr lang="fr-FR" dirty="0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9D21F016-ECC1-42EB-853B-BA3E014E2412}"/>
              </a:ext>
            </a:extLst>
          </p:cNvPr>
          <p:cNvSpPr/>
          <p:nvPr/>
        </p:nvSpPr>
        <p:spPr>
          <a:xfrm>
            <a:off x="7621059" y="4444953"/>
            <a:ext cx="988142" cy="339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B16645D-ED93-4488-A7B0-6F6F4C49624C}"/>
              </a:ext>
            </a:extLst>
          </p:cNvPr>
          <p:cNvSpPr txBox="1"/>
          <p:nvPr/>
        </p:nvSpPr>
        <p:spPr>
          <a:xfrm>
            <a:off x="8855022" y="4356687"/>
            <a:ext cx="3579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Origin of </a:t>
            </a:r>
            <a:r>
              <a:rPr lang="fr-FR" dirty="0" err="1"/>
              <a:t>indeterminism</a:t>
            </a:r>
            <a:r>
              <a:rPr lang="fr-FR" dirty="0"/>
              <a:t>/non </a:t>
            </a:r>
            <a:r>
              <a:rPr lang="fr-FR" dirty="0" err="1"/>
              <a:t>locality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32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E02088-42AA-4D15-83D8-8948448D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Copenhagen</a:t>
            </a:r>
            <a:r>
              <a:rPr lang="fr-FR" dirty="0"/>
              <a:t> </a:t>
            </a:r>
            <a:r>
              <a:rPr lang="fr-FR" dirty="0" err="1"/>
              <a:t>school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0EC214-4903-4403-B8E6-B0FFCA265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1397" y="3697933"/>
            <a:ext cx="3538855" cy="2626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« </a:t>
            </a:r>
            <a:r>
              <a:rPr lang="fr-FR" dirty="0" err="1"/>
              <a:t>Physics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about </a:t>
            </a:r>
            <a:r>
              <a:rPr lang="fr-FR" dirty="0" err="1"/>
              <a:t>predicting</a:t>
            </a:r>
            <a:r>
              <a:rPr lang="fr-FR" dirty="0"/>
              <a:t> the </a:t>
            </a:r>
            <a:r>
              <a:rPr lang="fr-FR" dirty="0" err="1"/>
              <a:t>outcome</a:t>
            </a:r>
            <a:r>
              <a:rPr lang="fr-FR" dirty="0"/>
              <a:t> of observations, </a:t>
            </a:r>
            <a:r>
              <a:rPr lang="fr-FR" dirty="0" err="1"/>
              <a:t>nothing</a:t>
            </a:r>
            <a:r>
              <a:rPr lang="fr-FR" dirty="0"/>
              <a:t> more. 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6A8BF-46A5-44BE-B1E2-DC9459596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4" y="1927274"/>
            <a:ext cx="5334000" cy="356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817D5DE4-8081-4F7C-8885-A99CF6825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1926" y="5840694"/>
            <a:ext cx="33528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  <a:lvl2pPr marL="4572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2pPr>
            <a:lvl3pPr marL="9144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3pPr>
            <a:lvl4pPr marL="1371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4pPr>
            <a:lvl5pPr marL="18288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9pPr>
          </a:lstStyle>
          <a:p>
            <a:pPr>
              <a:spcBef>
                <a:spcPts val="1500"/>
              </a:spcBef>
            </a:pPr>
            <a:r>
              <a:rPr lang="en-GB" altLang="fr-FR" b="1"/>
              <a:t>Bohr, Heisenberg, Pauli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8B63BA5-081F-4D9E-BFEB-D4803E07312F}"/>
              </a:ext>
            </a:extLst>
          </p:cNvPr>
          <p:cNvSpPr txBox="1"/>
          <p:nvPr/>
        </p:nvSpPr>
        <p:spPr>
          <a:xfrm>
            <a:off x="8151397" y="1927273"/>
            <a:ext cx="3651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Quantum </a:t>
            </a:r>
            <a:r>
              <a:rPr lang="fr-FR" dirty="0" err="1"/>
              <a:t>mechanics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measurement</a:t>
            </a:r>
            <a:r>
              <a:rPr lang="fr-FR" dirty="0"/>
              <a:t> </a:t>
            </a:r>
            <a:r>
              <a:rPr lang="fr-FR" dirty="0" err="1"/>
              <a:t>postulate</a:t>
            </a:r>
            <a:r>
              <a:rPr lang="fr-FR" dirty="0"/>
              <a:t>, as I have </a:t>
            </a:r>
            <a:r>
              <a:rPr lang="fr-FR" dirty="0" err="1"/>
              <a:t>described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far.</a:t>
            </a:r>
          </a:p>
        </p:txBody>
      </p:sp>
    </p:spTree>
    <p:extLst>
      <p:ext uri="{BB962C8B-B14F-4D97-AF65-F5344CB8AC3E}">
        <p14:creationId xmlns:p14="http://schemas.microsoft.com/office/powerpoint/2010/main" val="85906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8569B7-FD78-4903-9E91-647799F3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Spontaneous</a:t>
            </a:r>
            <a:r>
              <a:rPr lang="fr-FR" dirty="0"/>
              <a:t> </a:t>
            </a:r>
            <a:r>
              <a:rPr lang="fr-FR" dirty="0" err="1"/>
              <a:t>wave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collapse at large </a:t>
            </a:r>
            <a:r>
              <a:rPr lang="fr-FR" dirty="0" err="1"/>
              <a:t>scale</a:t>
            </a:r>
            <a:r>
              <a:rPr lang="fr-FR" dirty="0"/>
              <a:t>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EC6ED41-CBE8-4503-AA7F-3042369D8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524" y="1993345"/>
            <a:ext cx="6496050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931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07DA17-73E6-48D1-9461-4E9F4130B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266700"/>
            <a:ext cx="9601200" cy="1143000"/>
          </a:xfrm>
        </p:spPr>
        <p:txBody>
          <a:bodyPr/>
          <a:lstStyle/>
          <a:p>
            <a:r>
              <a:rPr lang="en-US" dirty="0">
                <a:solidFill>
                  <a:srgbClr val="292929"/>
                </a:solidFill>
                <a:latin typeface="DINWeb"/>
              </a:rPr>
              <a:t>How big can an object be before the collapse?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420C352-DD0F-465D-B630-44F274048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7"/>
          <a:stretch/>
        </p:blipFill>
        <p:spPr>
          <a:xfrm>
            <a:off x="1065211" y="1670174"/>
            <a:ext cx="5686425" cy="340457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4D5F447-2264-4309-927E-154C8A3ED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975" y="2362812"/>
            <a:ext cx="6800850" cy="10096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1246BBF-7429-4E60-A9C8-CFCCE1706B33}"/>
              </a:ext>
            </a:extLst>
          </p:cNvPr>
          <p:cNvSpPr txBox="1"/>
          <p:nvPr/>
        </p:nvSpPr>
        <p:spPr>
          <a:xfrm>
            <a:off x="3076668" y="5776240"/>
            <a:ext cx="739176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FR" b="1" dirty="0"/>
              <a:t>The </a:t>
            </a:r>
            <a:r>
              <a:rPr lang="fr-FR" b="1" dirty="0" err="1"/>
              <a:t>frontier</a:t>
            </a:r>
            <a:r>
              <a:rPr lang="fr-FR" b="1" dirty="0"/>
              <a:t> </a:t>
            </a:r>
            <a:r>
              <a:rPr lang="fr-FR" b="1" dirty="0" err="1"/>
              <a:t>between</a:t>
            </a:r>
            <a:r>
              <a:rPr lang="fr-FR" b="1" dirty="0"/>
              <a:t> quantum and </a:t>
            </a:r>
            <a:r>
              <a:rPr lang="fr-FR" b="1" dirty="0" err="1"/>
              <a:t>classical</a:t>
            </a:r>
            <a:r>
              <a:rPr lang="fr-FR" b="1" dirty="0"/>
              <a:t> </a:t>
            </a:r>
            <a:r>
              <a:rPr lang="fr-FR" b="1" dirty="0" err="1"/>
              <a:t>keeps</a:t>
            </a:r>
            <a:r>
              <a:rPr lang="fr-FR" b="1" dirty="0"/>
              <a:t> </a:t>
            </a:r>
            <a:r>
              <a:rPr lang="fr-FR" b="1" dirty="0" err="1"/>
              <a:t>being</a:t>
            </a:r>
            <a:r>
              <a:rPr lang="fr-FR" b="1" dirty="0"/>
              <a:t> </a:t>
            </a:r>
            <a:r>
              <a:rPr lang="fr-FR" b="1" dirty="0" err="1"/>
              <a:t>pushed</a:t>
            </a:r>
            <a:r>
              <a:rPr lang="fr-FR" b="1" dirty="0"/>
              <a:t> up.</a:t>
            </a:r>
          </a:p>
        </p:txBody>
      </p:sp>
    </p:spTree>
    <p:extLst>
      <p:ext uri="{BB962C8B-B14F-4D97-AF65-F5344CB8AC3E}">
        <p14:creationId xmlns:p14="http://schemas.microsoft.com/office/powerpoint/2010/main" val="331441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DEB304-A15C-4842-83C4-BB703964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Many</a:t>
            </a:r>
            <a:r>
              <a:rPr lang="fr-FR" dirty="0"/>
              <a:t>-world </a:t>
            </a:r>
            <a:r>
              <a:rPr lang="fr-FR" dirty="0" err="1"/>
              <a:t>interpretation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503362-FA32-40AB-8933-B6C07A505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765451"/>
            <a:ext cx="9601200" cy="4191000"/>
          </a:xfrm>
        </p:spPr>
        <p:txBody>
          <a:bodyPr/>
          <a:lstStyle/>
          <a:p>
            <a:r>
              <a:rPr lang="en-US" dirty="0"/>
              <a:t>Originated in Everett's Princeton Ph.D. thesis "The Theory of the Universal Wavefunction", 1957</a:t>
            </a:r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2E5B75-DA4E-422C-8FA7-350AA1083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4" y="2606341"/>
            <a:ext cx="257175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7E67761-0190-4C5F-A4A8-3F4AF7F3E1A9}"/>
              </a:ext>
            </a:extLst>
          </p:cNvPr>
          <p:cNvSpPr txBox="1"/>
          <p:nvPr/>
        </p:nvSpPr>
        <p:spPr>
          <a:xfrm>
            <a:off x="5245077" y="2486482"/>
            <a:ext cx="569916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</a:t>
            </a:r>
            <a:r>
              <a:rPr lang="fr-FR" dirty="0" err="1"/>
              <a:t>measurement</a:t>
            </a:r>
            <a:r>
              <a:rPr lang="fr-FR" dirty="0"/>
              <a:t> </a:t>
            </a:r>
            <a:r>
              <a:rPr lang="fr-FR" dirty="0" err="1"/>
              <a:t>postulate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the world </a:t>
            </a:r>
            <a:r>
              <a:rPr lang="fr-FR" dirty="0" err="1"/>
              <a:t>splits</a:t>
            </a:r>
            <a:r>
              <a:rPr lang="fr-FR" dirty="0"/>
              <a:t> in as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worlds</a:t>
            </a:r>
            <a:r>
              <a:rPr lang="fr-FR" dirty="0"/>
              <a:t> as possible </a:t>
            </a:r>
            <a:r>
              <a:rPr lang="fr-FR" dirty="0" err="1"/>
              <a:t>outcomes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time a </a:t>
            </a:r>
            <a:r>
              <a:rPr lang="fr-FR" dirty="0" err="1"/>
              <a:t>wavefunction</a:t>
            </a:r>
            <a:r>
              <a:rPr lang="fr-FR" dirty="0"/>
              <a:t> collapse </a:t>
            </a:r>
            <a:r>
              <a:rPr lang="fr-FR" dirty="0" err="1"/>
              <a:t>would</a:t>
            </a:r>
            <a:r>
              <a:rPr lang="fr-FR" dirty="0"/>
              <a:t> have </a:t>
            </a:r>
            <a:r>
              <a:rPr lang="fr-FR" dirty="0" err="1"/>
              <a:t>led</a:t>
            </a:r>
            <a:r>
              <a:rPr lang="fr-FR" dirty="0"/>
              <a:t> to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outcomes</a:t>
            </a:r>
            <a:endParaRPr lang="fr-F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A4A699A-DD76-4C08-9611-F41EDC737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4" y="4040123"/>
            <a:ext cx="2857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78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D6E6DDCD-DBE6-47BD-A8F4-B4E8EDA2F820}"/>
              </a:ext>
            </a:extLst>
          </p:cNvPr>
          <p:cNvSpPr/>
          <p:nvPr/>
        </p:nvSpPr>
        <p:spPr>
          <a:xfrm>
            <a:off x="10273267" y="4781843"/>
            <a:ext cx="1781938" cy="532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gauche 14">
            <a:extLst>
              <a:ext uri="{FF2B5EF4-FFF2-40B4-BE49-F238E27FC236}">
                <a16:creationId xmlns:a16="http://schemas.microsoft.com/office/drawing/2014/main" id="{DCAAAE66-9BF3-4C48-9E13-E2BFE9268146}"/>
              </a:ext>
            </a:extLst>
          </p:cNvPr>
          <p:cNvSpPr/>
          <p:nvPr/>
        </p:nvSpPr>
        <p:spPr>
          <a:xfrm>
            <a:off x="241905" y="4833635"/>
            <a:ext cx="1372825" cy="5328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5065A854-66B5-4572-9287-0FCF082A5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2825"/>
            <a:ext cx="9601200" cy="1143000"/>
          </a:xfrm>
        </p:spPr>
        <p:txBody>
          <a:bodyPr/>
          <a:lstStyle/>
          <a:p>
            <a:r>
              <a:rPr lang="en-US">
                <a:solidFill>
                  <a:schemeClr val="accent3"/>
                </a:solidFill>
                <a:latin typeface="HGPGothicE" panose="020B0604020202020204" pitchFamily="34" charset="-128"/>
                <a:ea typeface="HGPGothicE" panose="020B0604020202020204" pitchFamily="34" charset="-128"/>
              </a:rPr>
              <a:t>A long time ago in a galaxy far, far away...</a:t>
            </a:r>
            <a:endParaRPr lang="fr-FR">
              <a:solidFill>
                <a:schemeClr val="accent3"/>
              </a:solidFill>
              <a:latin typeface="HGPGothicE" panose="020B0604020202020204" pitchFamily="34" charset="-128"/>
              <a:ea typeface="HGPGothicE" panose="020B0604020202020204" pitchFamily="34" charset="-128"/>
            </a:endParaRP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F15C97DB-70DB-487B-A95B-349FC1A8E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913229"/>
            <a:ext cx="9601200" cy="4191000"/>
          </a:xfrm>
          <a:scene3d>
            <a:camera prst="perspectiveRelaxedModerately"/>
            <a:lightRig rig="threePt" dir="t"/>
          </a:scene3d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A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crazy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scientist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prepares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two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mysterious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« Bell boxes » and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send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them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very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far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away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from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each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other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.</a:t>
            </a:r>
          </a:p>
        </p:txBody>
      </p:sp>
      <p:pic>
        <p:nvPicPr>
          <p:cNvPr id="1026" name="Picture 2" descr="mad scientists">
            <a:extLst>
              <a:ext uri="{FF2B5EF4-FFF2-40B4-BE49-F238E27FC236}">
                <a16:creationId xmlns:a16="http://schemas.microsoft.com/office/drawing/2014/main" id="{E2FB635D-3777-46E3-945A-E4C15CDE8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3" r="18724" b="12725"/>
          <a:stretch/>
        </p:blipFill>
        <p:spPr bwMode="auto">
          <a:xfrm>
            <a:off x="4346556" y="3403250"/>
            <a:ext cx="3378206" cy="258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be 1">
            <a:extLst>
              <a:ext uri="{FF2B5EF4-FFF2-40B4-BE49-F238E27FC236}">
                <a16:creationId xmlns:a16="http://schemas.microsoft.com/office/drawing/2014/main" id="{848EAE8A-92A3-4778-B640-62116327E3B7}"/>
              </a:ext>
            </a:extLst>
          </p:cNvPr>
          <p:cNvSpPr/>
          <p:nvPr/>
        </p:nvSpPr>
        <p:spPr>
          <a:xfrm>
            <a:off x="8104088" y="4221478"/>
            <a:ext cx="1927274" cy="1723293"/>
          </a:xfrm>
          <a:prstGeom prst="cub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4507547-73F4-42BD-B90D-C46141EE7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694" y="4909295"/>
            <a:ext cx="422982" cy="810817"/>
          </a:xfrm>
          <a:prstGeom prst="rect">
            <a:avLst/>
          </a:prstGeom>
        </p:spPr>
      </p:pic>
      <p:pic>
        <p:nvPicPr>
          <p:cNvPr id="13" name="Image 12" descr="Une image contenant objet, assis, sombre, plastique&#10;&#10;Description générée automatiquement">
            <a:extLst>
              <a:ext uri="{FF2B5EF4-FFF2-40B4-BE49-F238E27FC236}">
                <a16:creationId xmlns:a16="http://schemas.microsoft.com/office/drawing/2014/main" id="{9D04EFFD-C1AB-4186-B0C7-C9224D6B08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9099" r="40201" b="4761"/>
          <a:stretch/>
        </p:blipFill>
        <p:spPr>
          <a:xfrm>
            <a:off x="8730941" y="3429209"/>
            <a:ext cx="689470" cy="1136177"/>
          </a:xfrm>
          <a:prstGeom prst="rect">
            <a:avLst/>
          </a:prstGeom>
        </p:spPr>
      </p:pic>
      <p:sp>
        <p:nvSpPr>
          <p:cNvPr id="16" name="Cube 15">
            <a:extLst>
              <a:ext uri="{FF2B5EF4-FFF2-40B4-BE49-F238E27FC236}">
                <a16:creationId xmlns:a16="http://schemas.microsoft.com/office/drawing/2014/main" id="{5D71D9CA-5722-4ADA-9827-D52B0F5A7EF5}"/>
              </a:ext>
            </a:extLst>
          </p:cNvPr>
          <p:cNvSpPr/>
          <p:nvPr/>
        </p:nvSpPr>
        <p:spPr>
          <a:xfrm>
            <a:off x="1830398" y="4221478"/>
            <a:ext cx="1927274" cy="1723293"/>
          </a:xfrm>
          <a:prstGeom prst="cub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7C9CB8A-1A64-4BE4-8B5B-58F81C0F6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004" y="4909295"/>
            <a:ext cx="422982" cy="810817"/>
          </a:xfrm>
          <a:prstGeom prst="rect">
            <a:avLst/>
          </a:prstGeom>
        </p:spPr>
      </p:pic>
      <p:pic>
        <p:nvPicPr>
          <p:cNvPr id="18" name="Image 17" descr="Une image contenant objet, assis, sombre, plastique&#10;&#10;Description générée automatiquement">
            <a:extLst>
              <a:ext uri="{FF2B5EF4-FFF2-40B4-BE49-F238E27FC236}">
                <a16:creationId xmlns:a16="http://schemas.microsoft.com/office/drawing/2014/main" id="{74B811B7-50E2-403C-A5CD-B2F0A7264E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9099" r="40201" b="4761"/>
          <a:stretch/>
        </p:blipFill>
        <p:spPr>
          <a:xfrm>
            <a:off x="2457251" y="3429209"/>
            <a:ext cx="689470" cy="11361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9EE8BFB-38A3-421F-93C3-648E78ED0C9D}"/>
              </a:ext>
            </a:extLst>
          </p:cNvPr>
          <p:cNvSpPr txBox="1"/>
          <p:nvPr/>
        </p:nvSpPr>
        <p:spPr>
          <a:xfrm>
            <a:off x="5627534" y="2773897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chemeClr val="bg1"/>
                </a:solidFill>
              </a:rPr>
              <a:t>light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A5B7725-06D4-45D1-98DA-8D4FC4944DF3}"/>
              </a:ext>
            </a:extLst>
          </p:cNvPr>
          <p:cNvSpPr txBox="1"/>
          <p:nvPr/>
        </p:nvSpPr>
        <p:spPr>
          <a:xfrm>
            <a:off x="5496888" y="6240636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chemeClr val="bg1"/>
                </a:solidFill>
              </a:rPr>
              <a:t>switch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8B18B929-3DB0-4A10-B4D3-041656FCD7EB}"/>
              </a:ext>
            </a:extLst>
          </p:cNvPr>
          <p:cNvCxnSpPr>
            <a:cxnSpLocks/>
          </p:cNvCxnSpPr>
          <p:nvPr/>
        </p:nvCxnSpPr>
        <p:spPr>
          <a:xfrm>
            <a:off x="6574427" y="3004729"/>
            <a:ext cx="1901916" cy="73995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D544241-5878-4A64-8493-B5D6924D2767}"/>
              </a:ext>
            </a:extLst>
          </p:cNvPr>
          <p:cNvCxnSpPr>
            <a:cxnSpLocks/>
          </p:cNvCxnSpPr>
          <p:nvPr/>
        </p:nvCxnSpPr>
        <p:spPr>
          <a:xfrm flipH="1">
            <a:off x="3340377" y="3004729"/>
            <a:ext cx="2156511" cy="49798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A2D1A7A-4E84-466F-81B4-41C7CFB289A5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6574427" y="5573590"/>
            <a:ext cx="1836362" cy="89787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3324B915-C192-4C75-B697-78AA16F3BEB0}"/>
              </a:ext>
            </a:extLst>
          </p:cNvPr>
          <p:cNvCxnSpPr>
            <a:cxnSpLocks/>
          </p:cNvCxnSpPr>
          <p:nvPr/>
        </p:nvCxnSpPr>
        <p:spPr>
          <a:xfrm flipH="1" flipV="1">
            <a:off x="2927668" y="5502750"/>
            <a:ext cx="2446079" cy="968718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79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" grpId="0" animBg="1"/>
      <p:bldP spid="16" grpId="0" animBg="1"/>
      <p:bldP spid="3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Line 1">
            <a:extLst>
              <a:ext uri="{FF2B5EF4-FFF2-40B4-BE49-F238E27FC236}">
                <a16:creationId xmlns:a16="http://schemas.microsoft.com/office/drawing/2014/main" id="{5B0A1136-66B4-45F5-9B1F-46F856D1CC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8212" y="1974850"/>
            <a:ext cx="838200" cy="698500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58" name="Line 2">
            <a:extLst>
              <a:ext uri="{FF2B5EF4-FFF2-40B4-BE49-F238E27FC236}">
                <a16:creationId xmlns:a16="http://schemas.microsoft.com/office/drawing/2014/main" id="{9BF7EF4F-16F8-4E03-8096-38A00383A74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8212" y="2667000"/>
            <a:ext cx="838200" cy="609600"/>
          </a:xfrm>
          <a:prstGeom prst="line">
            <a:avLst/>
          </a:prstGeom>
          <a:noFill/>
          <a:ln w="284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59" name="Line 3">
            <a:extLst>
              <a:ext uri="{FF2B5EF4-FFF2-40B4-BE49-F238E27FC236}">
                <a16:creationId xmlns:a16="http://schemas.microsoft.com/office/drawing/2014/main" id="{388C8C39-B1B4-46E7-AD3A-43BC16237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6412" y="1981200"/>
            <a:ext cx="609600" cy="30480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60" name="Line 4">
            <a:extLst>
              <a:ext uri="{FF2B5EF4-FFF2-40B4-BE49-F238E27FC236}">
                <a16:creationId xmlns:a16="http://schemas.microsoft.com/office/drawing/2014/main" id="{6AE559C9-C7C0-4317-9B44-B52D9D900C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6412" y="1670050"/>
            <a:ext cx="609600" cy="31750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61" name="Line 5">
            <a:extLst>
              <a:ext uri="{FF2B5EF4-FFF2-40B4-BE49-F238E27FC236}">
                <a16:creationId xmlns:a16="http://schemas.microsoft.com/office/drawing/2014/main" id="{1FE1127E-320B-4B79-8439-8546FCA443F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6012" y="1676400"/>
            <a:ext cx="533400" cy="152400"/>
          </a:xfrm>
          <a:prstGeom prst="line">
            <a:avLst/>
          </a:prstGeom>
          <a:noFill/>
          <a:ln w="223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62" name="Line 6">
            <a:extLst>
              <a:ext uri="{FF2B5EF4-FFF2-40B4-BE49-F238E27FC236}">
                <a16:creationId xmlns:a16="http://schemas.microsoft.com/office/drawing/2014/main" id="{30355CC4-AA85-453A-BF89-EBEDD9F5C7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6012" y="1517650"/>
            <a:ext cx="533400" cy="165100"/>
          </a:xfrm>
          <a:prstGeom prst="line">
            <a:avLst/>
          </a:prstGeom>
          <a:noFill/>
          <a:ln w="223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63" name="Line 7">
            <a:extLst>
              <a:ext uri="{FF2B5EF4-FFF2-40B4-BE49-F238E27FC236}">
                <a16:creationId xmlns:a16="http://schemas.microsoft.com/office/drawing/2014/main" id="{357B4D74-F5B8-404D-916F-6197CF22BB9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9412" y="1524000"/>
            <a:ext cx="457200" cy="762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64" name="Line 8">
            <a:extLst>
              <a:ext uri="{FF2B5EF4-FFF2-40B4-BE49-F238E27FC236}">
                <a16:creationId xmlns:a16="http://schemas.microsoft.com/office/drawing/2014/main" id="{FDF50762-4EFA-4F62-A7BD-4EEA4CB151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9412" y="1441450"/>
            <a:ext cx="457200" cy="889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65" name="Line 9">
            <a:extLst>
              <a:ext uri="{FF2B5EF4-FFF2-40B4-BE49-F238E27FC236}">
                <a16:creationId xmlns:a16="http://schemas.microsoft.com/office/drawing/2014/main" id="{C2DA7F43-DD74-4A63-BBA2-E7912243293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9412" y="1828800"/>
            <a:ext cx="457200" cy="762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66" name="Line 10">
            <a:extLst>
              <a:ext uri="{FF2B5EF4-FFF2-40B4-BE49-F238E27FC236}">
                <a16:creationId xmlns:a16="http://schemas.microsoft.com/office/drawing/2014/main" id="{191E85D6-3B29-44F4-AC96-BE411AE730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9412" y="1746250"/>
            <a:ext cx="457200" cy="889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67" name="Line 11">
            <a:extLst>
              <a:ext uri="{FF2B5EF4-FFF2-40B4-BE49-F238E27FC236}">
                <a16:creationId xmlns:a16="http://schemas.microsoft.com/office/drawing/2014/main" id="{30FB4376-3B67-47D7-97FA-826171518D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6012" y="2286000"/>
            <a:ext cx="533400" cy="152400"/>
          </a:xfrm>
          <a:prstGeom prst="line">
            <a:avLst/>
          </a:prstGeom>
          <a:noFill/>
          <a:ln w="223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68" name="Line 12">
            <a:extLst>
              <a:ext uri="{FF2B5EF4-FFF2-40B4-BE49-F238E27FC236}">
                <a16:creationId xmlns:a16="http://schemas.microsoft.com/office/drawing/2014/main" id="{D12CB058-E8CB-40AF-95C9-31989772AD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6012" y="2127250"/>
            <a:ext cx="533400" cy="165100"/>
          </a:xfrm>
          <a:prstGeom prst="line">
            <a:avLst/>
          </a:prstGeom>
          <a:noFill/>
          <a:ln w="223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69" name="Line 13">
            <a:extLst>
              <a:ext uri="{FF2B5EF4-FFF2-40B4-BE49-F238E27FC236}">
                <a16:creationId xmlns:a16="http://schemas.microsoft.com/office/drawing/2014/main" id="{CC602EA9-36C0-45A8-8E2E-4A4E4DC6F75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9412" y="2133600"/>
            <a:ext cx="457200" cy="762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70" name="Line 14">
            <a:extLst>
              <a:ext uri="{FF2B5EF4-FFF2-40B4-BE49-F238E27FC236}">
                <a16:creationId xmlns:a16="http://schemas.microsoft.com/office/drawing/2014/main" id="{A8543A34-3D08-4E0C-A723-8FD81CA3C0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9412" y="2051050"/>
            <a:ext cx="457200" cy="889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71" name="Line 15">
            <a:extLst>
              <a:ext uri="{FF2B5EF4-FFF2-40B4-BE49-F238E27FC236}">
                <a16:creationId xmlns:a16="http://schemas.microsoft.com/office/drawing/2014/main" id="{47748337-6E86-48B3-9010-0A6A973AA9E3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9412" y="2438400"/>
            <a:ext cx="457200" cy="762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72" name="Line 16">
            <a:extLst>
              <a:ext uri="{FF2B5EF4-FFF2-40B4-BE49-F238E27FC236}">
                <a16:creationId xmlns:a16="http://schemas.microsoft.com/office/drawing/2014/main" id="{CC16E8C8-00DA-481A-882D-0745BA683C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9412" y="2355850"/>
            <a:ext cx="457200" cy="889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73" name="Line 17">
            <a:extLst>
              <a:ext uri="{FF2B5EF4-FFF2-40B4-BE49-F238E27FC236}">
                <a16:creationId xmlns:a16="http://schemas.microsoft.com/office/drawing/2014/main" id="{0AA90F4F-E8AA-4C35-B469-ECBE658000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6412" y="3276600"/>
            <a:ext cx="609600" cy="30480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74" name="Line 18">
            <a:extLst>
              <a:ext uri="{FF2B5EF4-FFF2-40B4-BE49-F238E27FC236}">
                <a16:creationId xmlns:a16="http://schemas.microsoft.com/office/drawing/2014/main" id="{0BBB1104-11D2-428A-B09F-2B2A679C95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6412" y="2965450"/>
            <a:ext cx="609600" cy="317500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75" name="Line 19">
            <a:extLst>
              <a:ext uri="{FF2B5EF4-FFF2-40B4-BE49-F238E27FC236}">
                <a16:creationId xmlns:a16="http://schemas.microsoft.com/office/drawing/2014/main" id="{BBFB227E-0886-48A1-A1C0-D2ED54A707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6012" y="2971800"/>
            <a:ext cx="533400" cy="152400"/>
          </a:xfrm>
          <a:prstGeom prst="line">
            <a:avLst/>
          </a:prstGeom>
          <a:noFill/>
          <a:ln w="223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76" name="Line 20">
            <a:extLst>
              <a:ext uri="{FF2B5EF4-FFF2-40B4-BE49-F238E27FC236}">
                <a16:creationId xmlns:a16="http://schemas.microsoft.com/office/drawing/2014/main" id="{42C246A9-9CFF-453F-8E83-DEF5F0F27D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6012" y="2813050"/>
            <a:ext cx="533400" cy="165100"/>
          </a:xfrm>
          <a:prstGeom prst="line">
            <a:avLst/>
          </a:prstGeom>
          <a:noFill/>
          <a:ln w="223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77" name="Line 21">
            <a:extLst>
              <a:ext uri="{FF2B5EF4-FFF2-40B4-BE49-F238E27FC236}">
                <a16:creationId xmlns:a16="http://schemas.microsoft.com/office/drawing/2014/main" id="{13FD61D9-4C42-4CFB-83F6-970A0774A8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9412" y="2819400"/>
            <a:ext cx="457200" cy="762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78" name="Line 22">
            <a:extLst>
              <a:ext uri="{FF2B5EF4-FFF2-40B4-BE49-F238E27FC236}">
                <a16:creationId xmlns:a16="http://schemas.microsoft.com/office/drawing/2014/main" id="{FDA205EE-E51A-4CFD-AD20-687F7D0557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9412" y="2736850"/>
            <a:ext cx="457200" cy="889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79" name="Line 23">
            <a:extLst>
              <a:ext uri="{FF2B5EF4-FFF2-40B4-BE49-F238E27FC236}">
                <a16:creationId xmlns:a16="http://schemas.microsoft.com/office/drawing/2014/main" id="{BFA5E9E4-5043-4148-8479-BB358A45FC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9412" y="3124200"/>
            <a:ext cx="457200" cy="762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80" name="Line 24">
            <a:extLst>
              <a:ext uri="{FF2B5EF4-FFF2-40B4-BE49-F238E27FC236}">
                <a16:creationId xmlns:a16="http://schemas.microsoft.com/office/drawing/2014/main" id="{0915E713-708A-41DA-AAAA-42234B6A4E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9412" y="3041650"/>
            <a:ext cx="457200" cy="889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81" name="Line 25">
            <a:extLst>
              <a:ext uri="{FF2B5EF4-FFF2-40B4-BE49-F238E27FC236}">
                <a16:creationId xmlns:a16="http://schemas.microsoft.com/office/drawing/2014/main" id="{54B9AF8B-4C46-4269-80F0-EE8A5C9DB7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6012" y="3581400"/>
            <a:ext cx="533400" cy="152400"/>
          </a:xfrm>
          <a:prstGeom prst="line">
            <a:avLst/>
          </a:prstGeom>
          <a:noFill/>
          <a:ln w="223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82" name="Line 26">
            <a:extLst>
              <a:ext uri="{FF2B5EF4-FFF2-40B4-BE49-F238E27FC236}">
                <a16:creationId xmlns:a16="http://schemas.microsoft.com/office/drawing/2014/main" id="{D76286DA-D839-48FB-827A-384114336B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6012" y="3422650"/>
            <a:ext cx="533400" cy="165100"/>
          </a:xfrm>
          <a:prstGeom prst="line">
            <a:avLst/>
          </a:prstGeom>
          <a:noFill/>
          <a:ln w="2232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83" name="Line 27">
            <a:extLst>
              <a:ext uri="{FF2B5EF4-FFF2-40B4-BE49-F238E27FC236}">
                <a16:creationId xmlns:a16="http://schemas.microsoft.com/office/drawing/2014/main" id="{AC5E5E1D-D496-4D24-8D63-79C0642AC3A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9412" y="3429000"/>
            <a:ext cx="457200" cy="762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84" name="Line 28">
            <a:extLst>
              <a:ext uri="{FF2B5EF4-FFF2-40B4-BE49-F238E27FC236}">
                <a16:creationId xmlns:a16="http://schemas.microsoft.com/office/drawing/2014/main" id="{7A9FBBF8-3ADF-49BF-BDA1-8C6B0A6E9E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9412" y="3346450"/>
            <a:ext cx="457200" cy="889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85" name="Line 29">
            <a:extLst>
              <a:ext uri="{FF2B5EF4-FFF2-40B4-BE49-F238E27FC236}">
                <a16:creationId xmlns:a16="http://schemas.microsoft.com/office/drawing/2014/main" id="{7FC7B48A-4ABA-4403-BDB3-B345FECD00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9412" y="3733800"/>
            <a:ext cx="457200" cy="762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86" name="Line 30">
            <a:extLst>
              <a:ext uri="{FF2B5EF4-FFF2-40B4-BE49-F238E27FC236}">
                <a16:creationId xmlns:a16="http://schemas.microsoft.com/office/drawing/2014/main" id="{CBBDD1A7-2E33-422A-97A5-81EC1316EF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9412" y="3651250"/>
            <a:ext cx="457200" cy="889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87" name="Line 31">
            <a:extLst>
              <a:ext uri="{FF2B5EF4-FFF2-40B4-BE49-F238E27FC236}">
                <a16:creationId xmlns:a16="http://schemas.microsoft.com/office/drawing/2014/main" id="{B5649B2F-BE23-48B9-B4CC-91DAA942369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6612" y="1365250"/>
            <a:ext cx="381000" cy="889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88" name="Line 32">
            <a:extLst>
              <a:ext uri="{FF2B5EF4-FFF2-40B4-BE49-F238E27FC236}">
                <a16:creationId xmlns:a16="http://schemas.microsoft.com/office/drawing/2014/main" id="{E01258F0-FB82-431E-AA16-262BFE7A93BE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6612" y="1447800"/>
            <a:ext cx="3810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89" name="Line 33">
            <a:extLst>
              <a:ext uri="{FF2B5EF4-FFF2-40B4-BE49-F238E27FC236}">
                <a16:creationId xmlns:a16="http://schemas.microsoft.com/office/drawing/2014/main" id="{E692BD61-2D40-4DBA-A275-D017461824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6612" y="1517650"/>
            <a:ext cx="381000" cy="889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90" name="Line 34">
            <a:extLst>
              <a:ext uri="{FF2B5EF4-FFF2-40B4-BE49-F238E27FC236}">
                <a16:creationId xmlns:a16="http://schemas.microsoft.com/office/drawing/2014/main" id="{B3573C29-2E29-4B4B-A2D7-8A6B5DDF37C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6612" y="1600200"/>
            <a:ext cx="3810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91" name="Line 35">
            <a:extLst>
              <a:ext uri="{FF2B5EF4-FFF2-40B4-BE49-F238E27FC236}">
                <a16:creationId xmlns:a16="http://schemas.microsoft.com/office/drawing/2014/main" id="{53388290-3C7C-4235-BAA2-C6BF215621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6612" y="1670050"/>
            <a:ext cx="381000" cy="889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92" name="Line 36">
            <a:extLst>
              <a:ext uri="{FF2B5EF4-FFF2-40B4-BE49-F238E27FC236}">
                <a16:creationId xmlns:a16="http://schemas.microsoft.com/office/drawing/2014/main" id="{6A1A539E-FDC8-47DE-8102-528A205BFE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6612" y="1752600"/>
            <a:ext cx="3810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93" name="Line 37">
            <a:extLst>
              <a:ext uri="{FF2B5EF4-FFF2-40B4-BE49-F238E27FC236}">
                <a16:creationId xmlns:a16="http://schemas.microsoft.com/office/drawing/2014/main" id="{CF1F22B8-D5EA-4598-9A21-9A1B5E6C2A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6612" y="1822450"/>
            <a:ext cx="381000" cy="889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94" name="Line 38">
            <a:extLst>
              <a:ext uri="{FF2B5EF4-FFF2-40B4-BE49-F238E27FC236}">
                <a16:creationId xmlns:a16="http://schemas.microsoft.com/office/drawing/2014/main" id="{06DF0807-1D63-4F35-A11E-E4092C86ED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6612" y="1905000"/>
            <a:ext cx="3810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95" name="Line 39">
            <a:extLst>
              <a:ext uri="{FF2B5EF4-FFF2-40B4-BE49-F238E27FC236}">
                <a16:creationId xmlns:a16="http://schemas.microsoft.com/office/drawing/2014/main" id="{74F4D2AD-1906-47CA-A235-1843E605EE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6612" y="1974850"/>
            <a:ext cx="381000" cy="889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96" name="Line 40">
            <a:extLst>
              <a:ext uri="{FF2B5EF4-FFF2-40B4-BE49-F238E27FC236}">
                <a16:creationId xmlns:a16="http://schemas.microsoft.com/office/drawing/2014/main" id="{CF465519-639E-40BE-83A1-742D5144E09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6612" y="2057400"/>
            <a:ext cx="3810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97" name="Line 41">
            <a:extLst>
              <a:ext uri="{FF2B5EF4-FFF2-40B4-BE49-F238E27FC236}">
                <a16:creationId xmlns:a16="http://schemas.microsoft.com/office/drawing/2014/main" id="{E6C71FB5-3D8E-41FA-8CB3-E798DF289A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6612" y="2127250"/>
            <a:ext cx="381000" cy="889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98" name="Line 42">
            <a:extLst>
              <a:ext uri="{FF2B5EF4-FFF2-40B4-BE49-F238E27FC236}">
                <a16:creationId xmlns:a16="http://schemas.microsoft.com/office/drawing/2014/main" id="{A36A1B3C-98E6-487A-B925-CC1E2DBDDAF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6612" y="2209800"/>
            <a:ext cx="3810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099" name="Line 43">
            <a:extLst>
              <a:ext uri="{FF2B5EF4-FFF2-40B4-BE49-F238E27FC236}">
                <a16:creationId xmlns:a16="http://schemas.microsoft.com/office/drawing/2014/main" id="{97951E76-4336-463A-8A85-A518225BA4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6612" y="2279650"/>
            <a:ext cx="381000" cy="889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00" name="Line 44">
            <a:extLst>
              <a:ext uri="{FF2B5EF4-FFF2-40B4-BE49-F238E27FC236}">
                <a16:creationId xmlns:a16="http://schemas.microsoft.com/office/drawing/2014/main" id="{AF5D0690-1439-4A86-9A3F-A4C62E1EE94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6612" y="2362200"/>
            <a:ext cx="3810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01" name="Line 45">
            <a:extLst>
              <a:ext uri="{FF2B5EF4-FFF2-40B4-BE49-F238E27FC236}">
                <a16:creationId xmlns:a16="http://schemas.microsoft.com/office/drawing/2014/main" id="{17727321-1988-4E24-8205-22B0AA4DC6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6612" y="2432050"/>
            <a:ext cx="381000" cy="889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02" name="Line 46">
            <a:extLst>
              <a:ext uri="{FF2B5EF4-FFF2-40B4-BE49-F238E27FC236}">
                <a16:creationId xmlns:a16="http://schemas.microsoft.com/office/drawing/2014/main" id="{5383FA2E-D7FE-4549-822B-974C82843E4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6612" y="2514600"/>
            <a:ext cx="3810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03" name="Line 47">
            <a:extLst>
              <a:ext uri="{FF2B5EF4-FFF2-40B4-BE49-F238E27FC236}">
                <a16:creationId xmlns:a16="http://schemas.microsoft.com/office/drawing/2014/main" id="{9A7DF19D-ECA9-409B-B2D9-94EB7903AE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6612" y="2660650"/>
            <a:ext cx="381000" cy="889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04" name="Line 48">
            <a:extLst>
              <a:ext uri="{FF2B5EF4-FFF2-40B4-BE49-F238E27FC236}">
                <a16:creationId xmlns:a16="http://schemas.microsoft.com/office/drawing/2014/main" id="{ABE2A49E-A26F-46FE-959C-5E6EEE4A44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6612" y="2743200"/>
            <a:ext cx="3810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05" name="Line 49">
            <a:extLst>
              <a:ext uri="{FF2B5EF4-FFF2-40B4-BE49-F238E27FC236}">
                <a16:creationId xmlns:a16="http://schemas.microsoft.com/office/drawing/2014/main" id="{9A0C4B4D-C6BF-4BBD-8E49-6EB4832163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6612" y="2813050"/>
            <a:ext cx="381000" cy="889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06" name="Line 50">
            <a:extLst>
              <a:ext uri="{FF2B5EF4-FFF2-40B4-BE49-F238E27FC236}">
                <a16:creationId xmlns:a16="http://schemas.microsoft.com/office/drawing/2014/main" id="{82EB39BA-E202-409F-AADD-72B0FA48F7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6612" y="2895600"/>
            <a:ext cx="3810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07" name="Line 51">
            <a:extLst>
              <a:ext uri="{FF2B5EF4-FFF2-40B4-BE49-F238E27FC236}">
                <a16:creationId xmlns:a16="http://schemas.microsoft.com/office/drawing/2014/main" id="{0FFA72C8-1D87-4DB8-B3C8-BC8C1F5428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6612" y="2965450"/>
            <a:ext cx="381000" cy="889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08" name="Line 52">
            <a:extLst>
              <a:ext uri="{FF2B5EF4-FFF2-40B4-BE49-F238E27FC236}">
                <a16:creationId xmlns:a16="http://schemas.microsoft.com/office/drawing/2014/main" id="{F2FAD5E4-47EA-4CD3-91ED-9F37CBBBBF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6612" y="3048000"/>
            <a:ext cx="3810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09" name="Line 53">
            <a:extLst>
              <a:ext uri="{FF2B5EF4-FFF2-40B4-BE49-F238E27FC236}">
                <a16:creationId xmlns:a16="http://schemas.microsoft.com/office/drawing/2014/main" id="{C8F1F1E6-F492-45EF-AAF0-8C3E161EF1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6612" y="3117850"/>
            <a:ext cx="381000" cy="889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10" name="Line 54">
            <a:extLst>
              <a:ext uri="{FF2B5EF4-FFF2-40B4-BE49-F238E27FC236}">
                <a16:creationId xmlns:a16="http://schemas.microsoft.com/office/drawing/2014/main" id="{51865197-4BCF-4952-A54C-1C82A772E1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6612" y="3200400"/>
            <a:ext cx="3810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11" name="Line 55">
            <a:extLst>
              <a:ext uri="{FF2B5EF4-FFF2-40B4-BE49-F238E27FC236}">
                <a16:creationId xmlns:a16="http://schemas.microsoft.com/office/drawing/2014/main" id="{6DB51E2A-8A9E-4377-A13E-FEDD014CE3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6612" y="3270250"/>
            <a:ext cx="381000" cy="889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12" name="Line 56">
            <a:extLst>
              <a:ext uri="{FF2B5EF4-FFF2-40B4-BE49-F238E27FC236}">
                <a16:creationId xmlns:a16="http://schemas.microsoft.com/office/drawing/2014/main" id="{AF714880-27E8-4188-9B2A-7A90D987308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6612" y="3352800"/>
            <a:ext cx="3810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13" name="Line 57">
            <a:extLst>
              <a:ext uri="{FF2B5EF4-FFF2-40B4-BE49-F238E27FC236}">
                <a16:creationId xmlns:a16="http://schemas.microsoft.com/office/drawing/2014/main" id="{708CEBF2-BB9D-4EEB-8B20-B0A5BAC1F1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6612" y="3422650"/>
            <a:ext cx="381000" cy="889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14" name="Line 58">
            <a:extLst>
              <a:ext uri="{FF2B5EF4-FFF2-40B4-BE49-F238E27FC236}">
                <a16:creationId xmlns:a16="http://schemas.microsoft.com/office/drawing/2014/main" id="{C75549EF-0756-4A05-82F8-829E1C735D4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6612" y="3505200"/>
            <a:ext cx="3810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15" name="Line 59">
            <a:extLst>
              <a:ext uri="{FF2B5EF4-FFF2-40B4-BE49-F238E27FC236}">
                <a16:creationId xmlns:a16="http://schemas.microsoft.com/office/drawing/2014/main" id="{521703A2-FCFC-4569-8087-9EDDAA9AE1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6612" y="3575050"/>
            <a:ext cx="381000" cy="889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16" name="Line 60">
            <a:extLst>
              <a:ext uri="{FF2B5EF4-FFF2-40B4-BE49-F238E27FC236}">
                <a16:creationId xmlns:a16="http://schemas.microsoft.com/office/drawing/2014/main" id="{FA82F001-D8AD-42EF-AA64-182B91B9143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6612" y="3657600"/>
            <a:ext cx="3810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17" name="Line 61">
            <a:extLst>
              <a:ext uri="{FF2B5EF4-FFF2-40B4-BE49-F238E27FC236}">
                <a16:creationId xmlns:a16="http://schemas.microsoft.com/office/drawing/2014/main" id="{9E8FCD36-40F9-48CF-BF8B-6BABC414F3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6612" y="3727450"/>
            <a:ext cx="381000" cy="889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18" name="Line 62">
            <a:extLst>
              <a:ext uri="{FF2B5EF4-FFF2-40B4-BE49-F238E27FC236}">
                <a16:creationId xmlns:a16="http://schemas.microsoft.com/office/drawing/2014/main" id="{21A2BBDA-8EF8-41AE-AF8D-1DF5E6772E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6612" y="3810000"/>
            <a:ext cx="3810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19" name="Text Box 63">
            <a:extLst>
              <a:ext uri="{FF2B5EF4-FFF2-40B4-BE49-F238E27FC236}">
                <a16:creationId xmlns:a16="http://schemas.microsoft.com/office/drawing/2014/main" id="{452DC6B3-02AD-4A4D-ACD5-386C533A1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4412" y="1600200"/>
            <a:ext cx="685800" cy="1351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ts val="1250"/>
              </a:spcBef>
            </a:pPr>
            <a:r>
              <a:rPr lang="en-GB" altLang="fr-FR" sz="2000" b="1">
                <a:solidFill>
                  <a:srgbClr val="FF0000"/>
                </a:solidFill>
              </a:rPr>
              <a:t>Life</a:t>
            </a:r>
          </a:p>
          <a:p>
            <a:pPr>
              <a:spcBef>
                <a:spcPts val="1250"/>
              </a:spcBef>
            </a:pPr>
            <a:endParaRPr lang="en-GB" altLang="fr-FR" sz="2000" b="1">
              <a:solidFill>
                <a:srgbClr val="FF0000"/>
              </a:solidFill>
            </a:endParaRPr>
          </a:p>
          <a:p>
            <a:pPr>
              <a:spcBef>
                <a:spcPts val="1250"/>
              </a:spcBef>
            </a:pPr>
            <a:endParaRPr lang="en-GB" altLang="fr-FR" sz="2000" b="1">
              <a:solidFill>
                <a:srgbClr val="FF0000"/>
              </a:solidFill>
            </a:endParaRPr>
          </a:p>
        </p:txBody>
      </p:sp>
      <p:sp>
        <p:nvSpPr>
          <p:cNvPr id="45120" name="Line 64">
            <a:extLst>
              <a:ext uri="{FF2B5EF4-FFF2-40B4-BE49-F238E27FC236}">
                <a16:creationId xmlns:a16="http://schemas.microsoft.com/office/drawing/2014/main" id="{12FA82AD-A1DF-4E7A-BBC3-4E5B2C87CCE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2012" y="2286000"/>
            <a:ext cx="304800" cy="1524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21" name="Line 65">
            <a:extLst>
              <a:ext uri="{FF2B5EF4-FFF2-40B4-BE49-F238E27FC236}">
                <a16:creationId xmlns:a16="http://schemas.microsoft.com/office/drawing/2014/main" id="{0F70300A-31A5-4AF2-93EA-A10717138F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42012" y="2127250"/>
            <a:ext cx="304800" cy="1651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22" name="Line 66">
            <a:extLst>
              <a:ext uri="{FF2B5EF4-FFF2-40B4-BE49-F238E27FC236}">
                <a16:creationId xmlns:a16="http://schemas.microsoft.com/office/drawing/2014/main" id="{ECFEB0AB-BAB5-472E-B58A-49DD2F7F5B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6812" y="2051050"/>
            <a:ext cx="228600" cy="889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23" name="Line 67">
            <a:extLst>
              <a:ext uri="{FF2B5EF4-FFF2-40B4-BE49-F238E27FC236}">
                <a16:creationId xmlns:a16="http://schemas.microsoft.com/office/drawing/2014/main" id="{D75A2D32-207B-4C1B-907E-83AB661AA38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6812" y="2133600"/>
            <a:ext cx="228600" cy="762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24" name="Line 68">
            <a:extLst>
              <a:ext uri="{FF2B5EF4-FFF2-40B4-BE49-F238E27FC236}">
                <a16:creationId xmlns:a16="http://schemas.microsoft.com/office/drawing/2014/main" id="{9C36F9C7-2FC0-47D7-8C76-0A9D5466EC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75412" y="1974850"/>
            <a:ext cx="228600" cy="889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25" name="Line 69">
            <a:extLst>
              <a:ext uri="{FF2B5EF4-FFF2-40B4-BE49-F238E27FC236}">
                <a16:creationId xmlns:a16="http://schemas.microsoft.com/office/drawing/2014/main" id="{5E65ADC3-3489-4936-ACF4-102D9E6B53C0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5412" y="2057400"/>
            <a:ext cx="2286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26" name="Line 70">
            <a:extLst>
              <a:ext uri="{FF2B5EF4-FFF2-40B4-BE49-F238E27FC236}">
                <a16:creationId xmlns:a16="http://schemas.microsoft.com/office/drawing/2014/main" id="{E19A69C8-3162-4DB6-B91F-CB27A07452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75412" y="2127250"/>
            <a:ext cx="228600" cy="889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27" name="Line 71">
            <a:extLst>
              <a:ext uri="{FF2B5EF4-FFF2-40B4-BE49-F238E27FC236}">
                <a16:creationId xmlns:a16="http://schemas.microsoft.com/office/drawing/2014/main" id="{37FF1CFE-BDF7-4B8B-8CEF-73495A883A3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5412" y="2209800"/>
            <a:ext cx="2286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28" name="Line 72">
            <a:extLst>
              <a:ext uri="{FF2B5EF4-FFF2-40B4-BE49-F238E27FC236}">
                <a16:creationId xmlns:a16="http://schemas.microsoft.com/office/drawing/2014/main" id="{167FC447-37D6-4DBD-96AB-5342F9BCEF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6812" y="2355850"/>
            <a:ext cx="228600" cy="889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29" name="Line 73">
            <a:extLst>
              <a:ext uri="{FF2B5EF4-FFF2-40B4-BE49-F238E27FC236}">
                <a16:creationId xmlns:a16="http://schemas.microsoft.com/office/drawing/2014/main" id="{80D97FDA-2388-4CFB-ACD0-5AD51D36AE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6812" y="2438400"/>
            <a:ext cx="228600" cy="762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30" name="Line 74">
            <a:extLst>
              <a:ext uri="{FF2B5EF4-FFF2-40B4-BE49-F238E27FC236}">
                <a16:creationId xmlns:a16="http://schemas.microsoft.com/office/drawing/2014/main" id="{08764B0D-1F95-412A-B9E6-C9B8B2584A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75412" y="2279650"/>
            <a:ext cx="228600" cy="889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31" name="Line 75">
            <a:extLst>
              <a:ext uri="{FF2B5EF4-FFF2-40B4-BE49-F238E27FC236}">
                <a16:creationId xmlns:a16="http://schemas.microsoft.com/office/drawing/2014/main" id="{9142AAF8-9A83-441F-A9F5-661FBB5A54B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5412" y="2362200"/>
            <a:ext cx="2286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32" name="Line 76">
            <a:extLst>
              <a:ext uri="{FF2B5EF4-FFF2-40B4-BE49-F238E27FC236}">
                <a16:creationId xmlns:a16="http://schemas.microsoft.com/office/drawing/2014/main" id="{30E1E278-C06A-47D4-9F3D-5E08517DA3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75412" y="2432050"/>
            <a:ext cx="228600" cy="889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33" name="Line 77">
            <a:extLst>
              <a:ext uri="{FF2B5EF4-FFF2-40B4-BE49-F238E27FC236}">
                <a16:creationId xmlns:a16="http://schemas.microsoft.com/office/drawing/2014/main" id="{67672301-AB21-4817-9006-C36973B5B8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5412" y="2514600"/>
            <a:ext cx="2286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34" name="Line 78">
            <a:extLst>
              <a:ext uri="{FF2B5EF4-FFF2-40B4-BE49-F238E27FC236}">
                <a16:creationId xmlns:a16="http://schemas.microsoft.com/office/drawing/2014/main" id="{870204C2-9B31-407D-8C64-1B448A591A9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4612" y="2438400"/>
            <a:ext cx="304800" cy="1524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35" name="Line 79">
            <a:extLst>
              <a:ext uri="{FF2B5EF4-FFF2-40B4-BE49-F238E27FC236}">
                <a16:creationId xmlns:a16="http://schemas.microsoft.com/office/drawing/2014/main" id="{96B6996B-EADE-44E2-A2E9-C547BF2B53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94612" y="2279650"/>
            <a:ext cx="304800" cy="1651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36" name="Line 80">
            <a:extLst>
              <a:ext uri="{FF2B5EF4-FFF2-40B4-BE49-F238E27FC236}">
                <a16:creationId xmlns:a16="http://schemas.microsoft.com/office/drawing/2014/main" id="{31AAD066-3BA2-4911-8378-3BEE01B796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99412" y="2203450"/>
            <a:ext cx="228600" cy="889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37" name="Line 81">
            <a:extLst>
              <a:ext uri="{FF2B5EF4-FFF2-40B4-BE49-F238E27FC236}">
                <a16:creationId xmlns:a16="http://schemas.microsoft.com/office/drawing/2014/main" id="{5935C37A-2058-45CB-AACB-D56A0559F76C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9412" y="2286000"/>
            <a:ext cx="228600" cy="762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38" name="Line 82">
            <a:extLst>
              <a:ext uri="{FF2B5EF4-FFF2-40B4-BE49-F238E27FC236}">
                <a16:creationId xmlns:a16="http://schemas.microsoft.com/office/drawing/2014/main" id="{8D760489-B1A1-4F70-BD6E-F09B216863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28012" y="2127250"/>
            <a:ext cx="228600" cy="889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39" name="Line 83">
            <a:extLst>
              <a:ext uri="{FF2B5EF4-FFF2-40B4-BE49-F238E27FC236}">
                <a16:creationId xmlns:a16="http://schemas.microsoft.com/office/drawing/2014/main" id="{69FD0E3F-BF05-43FF-872A-59F2C66F13AF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8012" y="2209800"/>
            <a:ext cx="2286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40" name="Line 84">
            <a:extLst>
              <a:ext uri="{FF2B5EF4-FFF2-40B4-BE49-F238E27FC236}">
                <a16:creationId xmlns:a16="http://schemas.microsoft.com/office/drawing/2014/main" id="{3B29079D-FE34-427D-814F-68943CDB9E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28012" y="2279650"/>
            <a:ext cx="228600" cy="889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41" name="Line 85">
            <a:extLst>
              <a:ext uri="{FF2B5EF4-FFF2-40B4-BE49-F238E27FC236}">
                <a16:creationId xmlns:a16="http://schemas.microsoft.com/office/drawing/2014/main" id="{D21F3940-1330-470B-9B42-127F7B3DBBEC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8012" y="2362200"/>
            <a:ext cx="2286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42" name="Line 86">
            <a:extLst>
              <a:ext uri="{FF2B5EF4-FFF2-40B4-BE49-F238E27FC236}">
                <a16:creationId xmlns:a16="http://schemas.microsoft.com/office/drawing/2014/main" id="{7C630B0B-7B6C-42AE-8E51-75E34DC880E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99412" y="2508250"/>
            <a:ext cx="228600" cy="889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43" name="Line 87">
            <a:extLst>
              <a:ext uri="{FF2B5EF4-FFF2-40B4-BE49-F238E27FC236}">
                <a16:creationId xmlns:a16="http://schemas.microsoft.com/office/drawing/2014/main" id="{6836B7B3-3338-417F-AA8A-4F480ABB87E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9412" y="2590800"/>
            <a:ext cx="228600" cy="76200"/>
          </a:xfrm>
          <a:prstGeom prst="line">
            <a:avLst/>
          </a:prstGeom>
          <a:noFill/>
          <a:ln w="1584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44" name="Line 88">
            <a:extLst>
              <a:ext uri="{FF2B5EF4-FFF2-40B4-BE49-F238E27FC236}">
                <a16:creationId xmlns:a16="http://schemas.microsoft.com/office/drawing/2014/main" id="{73A3E1E5-83F1-4EF2-99BA-44877AF2FC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28012" y="2432050"/>
            <a:ext cx="228600" cy="889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45" name="Line 89">
            <a:extLst>
              <a:ext uri="{FF2B5EF4-FFF2-40B4-BE49-F238E27FC236}">
                <a16:creationId xmlns:a16="http://schemas.microsoft.com/office/drawing/2014/main" id="{77090103-892B-4C56-9892-B71143C1CFA3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8012" y="2514600"/>
            <a:ext cx="2286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46" name="Line 90">
            <a:extLst>
              <a:ext uri="{FF2B5EF4-FFF2-40B4-BE49-F238E27FC236}">
                <a16:creationId xmlns:a16="http://schemas.microsoft.com/office/drawing/2014/main" id="{9A52C4EF-A570-4C9C-94E8-C21441E27E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28012" y="2584450"/>
            <a:ext cx="228600" cy="889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47" name="Line 91">
            <a:extLst>
              <a:ext uri="{FF2B5EF4-FFF2-40B4-BE49-F238E27FC236}">
                <a16:creationId xmlns:a16="http://schemas.microsoft.com/office/drawing/2014/main" id="{7DF0B361-72EB-4424-89E4-98CEDA363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8012" y="2667000"/>
            <a:ext cx="228600" cy="1588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48" name="Text Box 92">
            <a:extLst>
              <a:ext uri="{FF2B5EF4-FFF2-40B4-BE49-F238E27FC236}">
                <a16:creationId xmlns:a16="http://schemas.microsoft.com/office/drawing/2014/main" id="{A3E54608-E0A1-4F05-B781-10B42FA9C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3812" y="2057401"/>
            <a:ext cx="685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ts val="1250"/>
              </a:spcBef>
            </a:pPr>
            <a:r>
              <a:rPr lang="en-GB" altLang="fr-FR" sz="2000" b="1"/>
              <a:t>.......</a:t>
            </a:r>
          </a:p>
        </p:txBody>
      </p:sp>
      <p:sp>
        <p:nvSpPr>
          <p:cNvPr id="45149" name="Line 93">
            <a:extLst>
              <a:ext uri="{FF2B5EF4-FFF2-40B4-BE49-F238E27FC236}">
                <a16:creationId xmlns:a16="http://schemas.microsoft.com/office/drawing/2014/main" id="{45A0CE5A-F03E-4077-B0D1-0DF8B51A9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9612" y="2286000"/>
            <a:ext cx="152400" cy="1588"/>
          </a:xfrm>
          <a:prstGeom prst="line">
            <a:avLst/>
          </a:prstGeom>
          <a:noFill/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50" name="Line 94">
            <a:extLst>
              <a:ext uri="{FF2B5EF4-FFF2-40B4-BE49-F238E27FC236}">
                <a16:creationId xmlns:a16="http://schemas.microsoft.com/office/drawing/2014/main" id="{DA2F24B2-77D3-4B83-B8E7-7EE811A967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2212" y="2438400"/>
            <a:ext cx="152400" cy="1588"/>
          </a:xfrm>
          <a:prstGeom prst="line">
            <a:avLst/>
          </a:prstGeom>
          <a:noFill/>
          <a:ln w="1908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51" name="Line 95">
            <a:extLst>
              <a:ext uri="{FF2B5EF4-FFF2-40B4-BE49-F238E27FC236}">
                <a16:creationId xmlns:a16="http://schemas.microsoft.com/office/drawing/2014/main" id="{26767015-54EE-4840-96BC-0DD0425DD4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6612" y="3810000"/>
            <a:ext cx="381000" cy="76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52" name="Line 96">
            <a:extLst>
              <a:ext uri="{FF2B5EF4-FFF2-40B4-BE49-F238E27FC236}">
                <a16:creationId xmlns:a16="http://schemas.microsoft.com/office/drawing/2014/main" id="{F1CF7FCC-7C07-4828-8DC5-70F1C00000D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5412" y="2514600"/>
            <a:ext cx="228600" cy="76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53" name="Line 97">
            <a:extLst>
              <a:ext uri="{FF2B5EF4-FFF2-40B4-BE49-F238E27FC236}">
                <a16:creationId xmlns:a16="http://schemas.microsoft.com/office/drawing/2014/main" id="{8BD9A142-B921-46EC-9338-88B9F97C2C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8012" y="2667000"/>
            <a:ext cx="228600" cy="76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54" name="Text Box 98">
            <a:extLst>
              <a:ext uri="{FF2B5EF4-FFF2-40B4-BE49-F238E27FC236}">
                <a16:creationId xmlns:a16="http://schemas.microsoft.com/office/drawing/2014/main" id="{2C4019F9-8DB9-45F3-8EC9-59484640D4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0212" y="2209801"/>
            <a:ext cx="685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ts val="1250"/>
              </a:spcBef>
            </a:pPr>
            <a:r>
              <a:rPr lang="en-GB" altLang="fr-FR" sz="2000" b="1"/>
              <a:t>.......</a:t>
            </a:r>
          </a:p>
        </p:txBody>
      </p:sp>
      <p:sp>
        <p:nvSpPr>
          <p:cNvPr id="45155" name="Text Box 99">
            <a:extLst>
              <a:ext uri="{FF2B5EF4-FFF2-40B4-BE49-F238E27FC236}">
                <a16:creationId xmlns:a16="http://schemas.microsoft.com/office/drawing/2014/main" id="{0EA31A1D-E4F8-418B-8170-A6127FA0E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2737" y="29368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5156" name="Text Box 100">
            <a:extLst>
              <a:ext uri="{FF2B5EF4-FFF2-40B4-BE49-F238E27FC236}">
                <a16:creationId xmlns:a16="http://schemas.microsoft.com/office/drawing/2014/main" id="{6AAB65CE-52D6-40EA-A92A-9A315368B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2" y="1524000"/>
            <a:ext cx="990600" cy="53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ts val="1125"/>
              </a:spcBef>
            </a:pPr>
            <a:r>
              <a:rPr lang="en-GB" altLang="fr-FR" sz="1800" b="1">
                <a:solidFill>
                  <a:srgbClr val="3333CC"/>
                </a:solidFill>
              </a:rPr>
              <a:t>Homo</a:t>
            </a:r>
          </a:p>
          <a:p>
            <a:pPr>
              <a:lnSpc>
                <a:spcPct val="50000"/>
              </a:lnSpc>
              <a:spcBef>
                <a:spcPts val="1125"/>
              </a:spcBef>
            </a:pPr>
            <a:r>
              <a:rPr lang="en-GB" altLang="fr-FR" sz="1800" b="1">
                <a:solidFill>
                  <a:srgbClr val="3333CC"/>
                </a:solidFill>
              </a:rPr>
              <a:t>sapiens</a:t>
            </a:r>
          </a:p>
        </p:txBody>
      </p:sp>
      <p:sp>
        <p:nvSpPr>
          <p:cNvPr id="45157" name="Line 101">
            <a:extLst>
              <a:ext uri="{FF2B5EF4-FFF2-40B4-BE49-F238E27FC236}">
                <a16:creationId xmlns:a16="http://schemas.microsoft.com/office/drawing/2014/main" id="{54B18811-3F03-4D94-9D3E-6CF6330089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8212" y="1974850"/>
            <a:ext cx="838200" cy="698500"/>
          </a:xfrm>
          <a:prstGeom prst="line">
            <a:avLst/>
          </a:prstGeom>
          <a:noFill/>
          <a:ln w="41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58" name="Line 102">
            <a:extLst>
              <a:ext uri="{FF2B5EF4-FFF2-40B4-BE49-F238E27FC236}">
                <a16:creationId xmlns:a16="http://schemas.microsoft.com/office/drawing/2014/main" id="{45413450-B9EA-4A82-9214-D950AA73687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6412" y="1981200"/>
            <a:ext cx="609600" cy="304800"/>
          </a:xfrm>
          <a:prstGeom prst="line">
            <a:avLst/>
          </a:prstGeom>
          <a:noFill/>
          <a:ln w="41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59" name="Line 103">
            <a:extLst>
              <a:ext uri="{FF2B5EF4-FFF2-40B4-BE49-F238E27FC236}">
                <a16:creationId xmlns:a16="http://schemas.microsoft.com/office/drawing/2014/main" id="{DE067A37-A1BD-4980-BD1F-79D03AE163A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6012" y="2286000"/>
            <a:ext cx="533400" cy="152400"/>
          </a:xfrm>
          <a:prstGeom prst="line">
            <a:avLst/>
          </a:prstGeom>
          <a:noFill/>
          <a:ln w="41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60" name="Line 104">
            <a:extLst>
              <a:ext uri="{FF2B5EF4-FFF2-40B4-BE49-F238E27FC236}">
                <a16:creationId xmlns:a16="http://schemas.microsoft.com/office/drawing/2014/main" id="{E3B16E5C-FD6C-4B9D-9E71-0576C6BB1D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9412" y="2355850"/>
            <a:ext cx="457200" cy="88900"/>
          </a:xfrm>
          <a:prstGeom prst="line">
            <a:avLst/>
          </a:prstGeom>
          <a:noFill/>
          <a:ln w="41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61" name="Line 105">
            <a:extLst>
              <a:ext uri="{FF2B5EF4-FFF2-40B4-BE49-F238E27FC236}">
                <a16:creationId xmlns:a16="http://schemas.microsoft.com/office/drawing/2014/main" id="{AE61C0A9-CC56-4A99-9474-353E2AF8263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6612" y="2362200"/>
            <a:ext cx="381000" cy="1588"/>
          </a:xfrm>
          <a:prstGeom prst="line">
            <a:avLst/>
          </a:prstGeom>
          <a:noFill/>
          <a:ln w="41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62" name="Line 106">
            <a:extLst>
              <a:ext uri="{FF2B5EF4-FFF2-40B4-BE49-F238E27FC236}">
                <a16:creationId xmlns:a16="http://schemas.microsoft.com/office/drawing/2014/main" id="{C591B4DB-BE08-4414-8188-19ACD576C95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2012" y="2286000"/>
            <a:ext cx="304800" cy="152400"/>
          </a:xfrm>
          <a:prstGeom prst="line">
            <a:avLst/>
          </a:prstGeom>
          <a:noFill/>
          <a:ln w="41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63" name="Line 107">
            <a:extLst>
              <a:ext uri="{FF2B5EF4-FFF2-40B4-BE49-F238E27FC236}">
                <a16:creationId xmlns:a16="http://schemas.microsoft.com/office/drawing/2014/main" id="{79EF1BAF-7E57-4DE3-9867-7CE980356A4A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6812" y="2438400"/>
            <a:ext cx="228600" cy="76200"/>
          </a:xfrm>
          <a:prstGeom prst="line">
            <a:avLst/>
          </a:prstGeom>
          <a:noFill/>
          <a:ln w="41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64" name="Line 108">
            <a:extLst>
              <a:ext uri="{FF2B5EF4-FFF2-40B4-BE49-F238E27FC236}">
                <a16:creationId xmlns:a16="http://schemas.microsoft.com/office/drawing/2014/main" id="{B5D82853-E155-4E53-9E3D-76FCF48BC3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75412" y="2432050"/>
            <a:ext cx="228600" cy="88900"/>
          </a:xfrm>
          <a:prstGeom prst="line">
            <a:avLst/>
          </a:prstGeom>
          <a:noFill/>
          <a:ln w="41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65" name="Line 109">
            <a:extLst>
              <a:ext uri="{FF2B5EF4-FFF2-40B4-BE49-F238E27FC236}">
                <a16:creationId xmlns:a16="http://schemas.microsoft.com/office/drawing/2014/main" id="{C79A8E3E-B516-4286-BF55-9C024E0D39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94612" y="2279650"/>
            <a:ext cx="304800" cy="165100"/>
          </a:xfrm>
          <a:prstGeom prst="line">
            <a:avLst/>
          </a:prstGeom>
          <a:noFill/>
          <a:ln w="41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66" name="Line 110">
            <a:extLst>
              <a:ext uri="{FF2B5EF4-FFF2-40B4-BE49-F238E27FC236}">
                <a16:creationId xmlns:a16="http://schemas.microsoft.com/office/drawing/2014/main" id="{87B7743D-57A0-467A-AE22-49FA194C8A8E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9412" y="2286000"/>
            <a:ext cx="228600" cy="76200"/>
          </a:xfrm>
          <a:prstGeom prst="line">
            <a:avLst/>
          </a:prstGeom>
          <a:noFill/>
          <a:ln w="41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67" name="Line 111">
            <a:extLst>
              <a:ext uri="{FF2B5EF4-FFF2-40B4-BE49-F238E27FC236}">
                <a16:creationId xmlns:a16="http://schemas.microsoft.com/office/drawing/2014/main" id="{D98B2BD1-C55F-4668-9501-D9CAA72468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28012" y="2279650"/>
            <a:ext cx="228600" cy="88900"/>
          </a:xfrm>
          <a:prstGeom prst="line">
            <a:avLst/>
          </a:prstGeom>
          <a:noFill/>
          <a:ln w="41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68" name="Line 112">
            <a:extLst>
              <a:ext uri="{FF2B5EF4-FFF2-40B4-BE49-F238E27FC236}">
                <a16:creationId xmlns:a16="http://schemas.microsoft.com/office/drawing/2014/main" id="{0FEBB8CF-0F9E-4CF2-B868-1AD23ACBDF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9612" y="2286000"/>
            <a:ext cx="152400" cy="1588"/>
          </a:xfrm>
          <a:prstGeom prst="line">
            <a:avLst/>
          </a:prstGeom>
          <a:noFill/>
          <a:ln w="41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69" name="Line 113">
            <a:extLst>
              <a:ext uri="{FF2B5EF4-FFF2-40B4-BE49-F238E27FC236}">
                <a16:creationId xmlns:a16="http://schemas.microsoft.com/office/drawing/2014/main" id="{852F342A-3625-4DED-8A6A-C484E8A4EA9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2212" y="2438400"/>
            <a:ext cx="152400" cy="1588"/>
          </a:xfrm>
          <a:prstGeom prst="line">
            <a:avLst/>
          </a:prstGeom>
          <a:noFill/>
          <a:ln w="41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5170" name="Text Box 114">
            <a:extLst>
              <a:ext uri="{FF2B5EF4-FFF2-40B4-BE49-F238E27FC236}">
                <a16:creationId xmlns:a16="http://schemas.microsoft.com/office/drawing/2014/main" id="{83FD68D3-891D-4134-A2E2-22EF5A5F2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3812" y="2057401"/>
            <a:ext cx="685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ts val="1250"/>
              </a:spcBef>
            </a:pPr>
            <a:r>
              <a:rPr lang="en-GB" altLang="fr-FR" sz="2000" b="1">
                <a:solidFill>
                  <a:srgbClr val="FF0000"/>
                </a:solidFill>
              </a:rPr>
              <a:t>.......</a:t>
            </a:r>
          </a:p>
        </p:txBody>
      </p:sp>
      <p:sp>
        <p:nvSpPr>
          <p:cNvPr id="45171" name="Text Box 115">
            <a:extLst>
              <a:ext uri="{FF2B5EF4-FFF2-40B4-BE49-F238E27FC236}">
                <a16:creationId xmlns:a16="http://schemas.microsoft.com/office/drawing/2014/main" id="{354C3451-EFD4-4920-B017-22D6DFDB3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0212" y="2209801"/>
            <a:ext cx="685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ts val="1250"/>
              </a:spcBef>
            </a:pPr>
            <a:r>
              <a:rPr lang="en-GB" altLang="fr-FR" sz="2000" b="1">
                <a:solidFill>
                  <a:srgbClr val="FF0000"/>
                </a:solidFill>
              </a:rPr>
              <a:t>.......</a:t>
            </a:r>
          </a:p>
        </p:txBody>
      </p:sp>
      <p:sp>
        <p:nvSpPr>
          <p:cNvPr id="45172" name="Text Box 116">
            <a:extLst>
              <a:ext uri="{FF2B5EF4-FFF2-40B4-BE49-F238E27FC236}">
                <a16:creationId xmlns:a16="http://schemas.microsoft.com/office/drawing/2014/main" id="{C2EA7647-6457-4F03-A1CC-8CF290A64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6213" y="4178301"/>
            <a:ext cx="759540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ts val="1250"/>
              </a:spcBef>
            </a:pPr>
            <a:r>
              <a:rPr lang="en-GB" altLang="fr-FR" sz="2000" dirty="0"/>
              <a:t>“Probability” for </a:t>
            </a:r>
            <a:r>
              <a:rPr lang="en-GB" altLang="fr-FR" sz="2000" b="1" dirty="0">
                <a:solidFill>
                  <a:srgbClr val="FF0000"/>
                </a:solidFill>
              </a:rPr>
              <a:t>Life</a:t>
            </a:r>
            <a:r>
              <a:rPr lang="en-GB" altLang="fr-FR" sz="2000" dirty="0"/>
              <a:t> </a:t>
            </a:r>
            <a:r>
              <a:rPr lang="en-GB" altLang="fr-FR" sz="2000" dirty="0">
                <a:latin typeface="Wingdings" panose="05000000000000000000" pitchFamily="2" charset="2"/>
              </a:rPr>
              <a:t></a:t>
            </a:r>
            <a:r>
              <a:rPr lang="en-GB" altLang="fr-FR" sz="2000" dirty="0"/>
              <a:t> </a:t>
            </a:r>
            <a:r>
              <a:rPr lang="en-GB" altLang="fr-FR" sz="2000" b="1" dirty="0" err="1">
                <a:solidFill>
                  <a:srgbClr val="000080"/>
                </a:solidFill>
              </a:rPr>
              <a:t>Hom.sap</a:t>
            </a:r>
            <a:r>
              <a:rPr lang="en-GB" altLang="fr-FR" sz="2000" b="1" dirty="0">
                <a:solidFill>
                  <a:srgbClr val="000080"/>
                </a:solidFill>
              </a:rPr>
              <a:t>.</a:t>
            </a:r>
            <a:r>
              <a:rPr lang="en-GB" altLang="fr-FR" sz="2000" dirty="0"/>
              <a:t> </a:t>
            </a:r>
            <a:r>
              <a:rPr lang="en-GB" altLang="fr-FR" sz="2000" dirty="0">
                <a:latin typeface="Wingdings" panose="05000000000000000000" pitchFamily="2" charset="2"/>
              </a:rPr>
              <a:t></a:t>
            </a:r>
            <a:r>
              <a:rPr lang="en-GB" altLang="fr-FR" sz="2000" dirty="0"/>
              <a:t> </a:t>
            </a:r>
            <a:r>
              <a:rPr lang="en-GB" altLang="fr-FR" sz="2000" b="1" dirty="0">
                <a:solidFill>
                  <a:srgbClr val="FF0000"/>
                </a:solidFill>
              </a:rPr>
              <a:t>Current world </a:t>
            </a:r>
            <a:r>
              <a:rPr lang="en-GB" altLang="fr-FR" sz="2000" dirty="0"/>
              <a:t>extremely small.    </a:t>
            </a:r>
          </a:p>
        </p:txBody>
      </p:sp>
      <p:sp>
        <p:nvSpPr>
          <p:cNvPr id="45173" name="Text Box 117">
            <a:extLst>
              <a:ext uri="{FF2B5EF4-FFF2-40B4-BE49-F238E27FC236}">
                <a16:creationId xmlns:a16="http://schemas.microsoft.com/office/drawing/2014/main" id="{E08AC39D-3F4A-4402-BCDB-A3C5148F3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9012" y="2057401"/>
            <a:ext cx="1066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ts val="1250"/>
              </a:spcBef>
            </a:pPr>
            <a:r>
              <a:rPr lang="en-GB" altLang="fr-FR" sz="1800" b="1">
                <a:solidFill>
                  <a:srgbClr val="FF0000"/>
                </a:solidFill>
              </a:rPr>
              <a:t>.</a:t>
            </a:r>
            <a:r>
              <a:rPr lang="en-GB" altLang="fr-FR" sz="1800" b="1"/>
              <a:t> </a:t>
            </a:r>
            <a:r>
              <a:rPr lang="en-GB" altLang="fr-FR" sz="2000" b="1">
                <a:solidFill>
                  <a:srgbClr val="FF0000"/>
                </a:solidFill>
              </a:rPr>
              <a:t>. . . . .</a:t>
            </a:r>
          </a:p>
        </p:txBody>
      </p:sp>
      <p:sp>
        <p:nvSpPr>
          <p:cNvPr id="45175" name="Text Box 119">
            <a:extLst>
              <a:ext uri="{FF2B5EF4-FFF2-40B4-BE49-F238E27FC236}">
                <a16:creationId xmlns:a16="http://schemas.microsoft.com/office/drawing/2014/main" id="{BF494FF0-363D-427A-B3B8-FB2574A60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7212" y="2057401"/>
            <a:ext cx="190500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ts val="1250"/>
              </a:spcBef>
            </a:pPr>
            <a:r>
              <a:rPr lang="en-GB" altLang="fr-FR" sz="2000" b="1" dirty="0">
                <a:solidFill>
                  <a:srgbClr val="FF0000"/>
                </a:solidFill>
              </a:rPr>
              <a:t>Current world.</a:t>
            </a:r>
          </a:p>
        </p:txBody>
      </p:sp>
      <p:sp>
        <p:nvSpPr>
          <p:cNvPr id="45176" name="Text Box 120">
            <a:extLst>
              <a:ext uri="{FF2B5EF4-FFF2-40B4-BE49-F238E27FC236}">
                <a16:creationId xmlns:a16="http://schemas.microsoft.com/office/drawing/2014/main" id="{AC18F5EF-994F-4232-BC22-5B1121252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2612" y="381001"/>
            <a:ext cx="5638800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>
              <a:spcBef>
                <a:spcPts val="2000"/>
              </a:spcBef>
            </a:pPr>
            <a:r>
              <a:rPr lang="en-GB" altLang="fr-FR" sz="3200" b="1"/>
              <a:t>Universe – a bifurcations tree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B4B0255-136A-4CD0-B5D2-D7D09B768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020" y="4799489"/>
            <a:ext cx="5554662" cy="86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  <a:lvl2pPr marL="4572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2pPr>
            <a:lvl3pPr marL="9144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3pPr>
            <a:lvl4pPr marL="1371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4pPr>
            <a:lvl5pPr marL="18288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9pPr>
          </a:lstStyle>
          <a:p>
            <a:pPr algn="ctr">
              <a:spcBef>
                <a:spcPts val="1250"/>
              </a:spcBef>
            </a:pPr>
            <a:r>
              <a:rPr lang="en-GB" altLang="fr-FR" sz="2000" dirty="0"/>
              <a:t>All branches remain – </a:t>
            </a:r>
            <a:r>
              <a:rPr lang="en-GB" altLang="fr-FR" sz="2000" b="1" dirty="0">
                <a:solidFill>
                  <a:srgbClr val="FF0000"/>
                </a:solidFill>
              </a:rPr>
              <a:t>no collapse</a:t>
            </a:r>
            <a:r>
              <a:rPr lang="en-GB" altLang="fr-FR" sz="2000" dirty="0"/>
              <a:t> of wave function </a:t>
            </a:r>
          </a:p>
          <a:p>
            <a:pPr algn="ctr">
              <a:spcBef>
                <a:spcPts val="1250"/>
              </a:spcBef>
            </a:pPr>
            <a:endParaRPr lang="en-GB" altLang="fr-FR" sz="2000" b="1" dirty="0">
              <a:solidFill>
                <a:srgbClr val="FF0000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7DF1C08-8006-4FD5-9E3D-A219F0B8E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12856" y="4224804"/>
            <a:ext cx="7595404" cy="842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  <a:lvl2pPr marL="4572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2pPr>
            <a:lvl3pPr marL="9144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3pPr>
            <a:lvl4pPr marL="1371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4pPr>
            <a:lvl5pPr marL="18288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fr-FR" sz="2200" b="1" dirty="0">
                <a:solidFill>
                  <a:srgbClr val="FF0000"/>
                </a:solidFill>
              </a:rPr>
              <a:t>The splitting of the world occurs in the mind of each observer rather than objectively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96DC7C8-06BE-4B23-A4A8-24AB6DE58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6403" y="3663950"/>
            <a:ext cx="5029200" cy="485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1pPr>
            <a:lvl2pPr marL="4572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2pPr>
            <a:lvl3pPr marL="9144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3pPr>
            <a:lvl4pPr marL="13716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4pPr>
            <a:lvl5pPr marL="1828800" algn="l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Lucida Sans Unicode" panose="020B060203050402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GB" altLang="fr-FR" sz="2000" b="1" dirty="0"/>
              <a:t>A variant  </a:t>
            </a:r>
            <a:r>
              <a:rPr lang="en-GB" altLang="fr-FR" b="1" dirty="0">
                <a:solidFill>
                  <a:srgbClr val="FF0000"/>
                </a:solidFill>
              </a:rPr>
              <a:t>”Many minds”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3B1A5C-BD9A-4884-8DCA-84BCAEECA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concerns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many</a:t>
            </a:r>
            <a:r>
              <a:rPr lang="fr-FR" dirty="0"/>
              <a:t>-world </a:t>
            </a:r>
            <a:r>
              <a:rPr lang="fr-FR" dirty="0" err="1"/>
              <a:t>interpretation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1FDC7C-6406-4941-BDB8-27A98A20B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am</a:t>
            </a:r>
            <a:r>
              <a:rPr lang="fr-FR" dirty="0"/>
              <a:t> I </a:t>
            </a:r>
            <a:r>
              <a:rPr lang="fr-FR" dirty="0" err="1"/>
              <a:t>aware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particular</a:t>
            </a:r>
            <a:r>
              <a:rPr lang="fr-FR" dirty="0"/>
              <a:t> world?</a:t>
            </a:r>
            <a:endParaRPr lang="en-US"/>
          </a:p>
          <a:p>
            <a:pPr marL="223520" indent="-223520"/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the observable </a:t>
            </a:r>
            <a:r>
              <a:rPr lang="fr-FR" dirty="0" err="1"/>
              <a:t>indeterminism</a:t>
            </a:r>
            <a:r>
              <a:rPr lang="fr-FR" dirty="0"/>
              <a:t> come </a:t>
            </a:r>
            <a:r>
              <a:rPr lang="fr-FR" dirty="0" err="1"/>
              <a:t>from</a:t>
            </a:r>
            <a:r>
              <a:rPr lang="fr-FR" dirty="0"/>
              <a:t>, if not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measurement</a:t>
            </a:r>
            <a:r>
              <a:rPr lang="fr-FR" dirty="0"/>
              <a:t> </a:t>
            </a:r>
            <a:r>
              <a:rPr lang="fr-FR" dirty="0" err="1"/>
              <a:t>postulate</a:t>
            </a:r>
            <a:r>
              <a:rPr lang="fr-FR" dirty="0"/>
              <a:t>?</a:t>
            </a:r>
          </a:p>
          <a:p>
            <a:pPr marL="223520" indent="-223520"/>
            <a:r>
              <a:rPr lang="fr-FR" dirty="0"/>
              <a:t>How to </a:t>
            </a:r>
            <a:r>
              <a:rPr lang="fr-FR" dirty="0" err="1"/>
              <a:t>explain</a:t>
            </a:r>
            <a:r>
              <a:rPr lang="fr-FR" dirty="0"/>
              <a:t> the </a:t>
            </a:r>
            <a:r>
              <a:rPr lang="fr-FR" dirty="0" err="1"/>
              <a:t>observed</a:t>
            </a:r>
            <a:r>
              <a:rPr lang="fr-FR" dirty="0"/>
              <a:t> Born </a:t>
            </a:r>
            <a:r>
              <a:rPr lang="fr-FR" dirty="0" err="1"/>
              <a:t>rule</a:t>
            </a:r>
            <a:r>
              <a:rPr lang="fr-FR" dirty="0"/>
              <a:t> (</a:t>
            </a:r>
            <a:r>
              <a:rPr lang="fr-FR" dirty="0" err="1"/>
              <a:t>observed</a:t>
            </a:r>
            <a:r>
              <a:rPr lang="fr-FR" dirty="0"/>
              <a:t> </a:t>
            </a:r>
            <a:r>
              <a:rPr lang="fr-FR" dirty="0" err="1"/>
              <a:t>probability</a:t>
            </a:r>
            <a:r>
              <a:rPr lang="fr-FR" dirty="0"/>
              <a:t> distribution)?</a:t>
            </a:r>
          </a:p>
          <a:p>
            <a:pPr lvl="1" indent="-223520"/>
            <a:r>
              <a:rPr lang="fr-FR" dirty="0" err="1"/>
              <a:t>Answer</a:t>
            </a:r>
            <a:r>
              <a:rPr lang="fr-FR" dirty="0"/>
              <a:t>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B4BE2F-CFA9-4D74-A106-A1F112BECBC1}"/>
              </a:ext>
            </a:extLst>
          </p:cNvPr>
          <p:cNvSpPr/>
          <p:nvPr/>
        </p:nvSpPr>
        <p:spPr>
          <a:xfrm>
            <a:off x="3100518" y="3472869"/>
            <a:ext cx="6092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Wallace, David (2009). "A formal proof of the Born rule from decision-theoretic assumptions"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792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02FB02-78AE-4D36-88BC-140BB6DAF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Bohmian</a:t>
            </a:r>
            <a:r>
              <a:rPr lang="fr-FR" dirty="0"/>
              <a:t> </a:t>
            </a:r>
            <a:r>
              <a:rPr lang="fr-FR" dirty="0" err="1"/>
              <a:t>mechanics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4F2F981-B162-41DD-8FBE-6825983C9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39704" y="1088904"/>
            <a:ext cx="709416" cy="709416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09D4055-1C12-4AD2-BD1F-A6CDBF462F16}"/>
              </a:ext>
            </a:extLst>
          </p:cNvPr>
          <p:cNvSpPr txBox="1"/>
          <p:nvPr/>
        </p:nvSpPr>
        <p:spPr>
          <a:xfrm>
            <a:off x="1445380" y="2231904"/>
            <a:ext cx="7093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Origin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 Broglie</a:t>
            </a:r>
            <a:r>
              <a:rPr lang="en-US" dirty="0"/>
              <a:t>’s</a:t>
            </a:r>
            <a:r>
              <a:rPr lang="en-US" b="1" dirty="0"/>
              <a:t> </a:t>
            </a:r>
            <a:r>
              <a:rPr lang="en-US" dirty="0"/>
              <a:t>pilot wave theory in the 1920s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1927, was persuaded to abandon it in </a:t>
            </a:r>
            <a:r>
              <a:rPr lang="en-US" dirty="0" err="1"/>
              <a:t>favour</a:t>
            </a:r>
            <a:r>
              <a:rPr lang="en-US" dirty="0"/>
              <a:t> of the then-mainstream Copenhagen interpretation</a:t>
            </a:r>
            <a:endParaRPr lang="fr-FR" dirty="0"/>
          </a:p>
        </p:txBody>
      </p:sp>
      <p:pic>
        <p:nvPicPr>
          <p:cNvPr id="3074" name="Picture 2" descr="Molecular Expressions: Science, Optics and You - Timeline - Louis de Broglie">
            <a:extLst>
              <a:ext uri="{FF2B5EF4-FFF2-40B4-BE49-F238E27FC236}">
                <a16:creationId xmlns:a16="http://schemas.microsoft.com/office/drawing/2014/main" id="{CFB0F038-1EA0-40AC-AB1A-78ABD2F38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469" y="1293716"/>
            <a:ext cx="170497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avid Bohm - Wikipedia">
            <a:extLst>
              <a:ext uri="{FF2B5EF4-FFF2-40B4-BE49-F238E27FC236}">
                <a16:creationId xmlns:a16="http://schemas.microsoft.com/office/drawing/2014/main" id="{AB4EA948-7E80-49CC-82D3-5E9D40937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848" y="3724796"/>
            <a:ext cx="1979272" cy="29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FD2F7B-C966-4E17-9683-71B94F307E12}"/>
              </a:ext>
            </a:extLst>
          </p:cNvPr>
          <p:cNvSpPr/>
          <p:nvPr/>
        </p:nvSpPr>
        <p:spPr>
          <a:xfrm>
            <a:off x="1176997" y="4536416"/>
            <a:ext cx="70937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2"/>
                </a:solidFill>
              </a:rPr>
              <a:t>David Bohm</a:t>
            </a:r>
            <a:r>
              <a:rPr lang="en-US" dirty="0">
                <a:solidFill>
                  <a:srgbClr val="202122"/>
                </a:solidFill>
              </a:rPr>
              <a:t>, dissatisfied with the Copenhagen interpretation rediscovered de Broglie's pilot-wave theory in 1952.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0212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widely deemed unacceptable by mainstream theorists, mostly because of its explicit non-locality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564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DF9059-5455-4616-B99D-7DA9C89C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Features</a:t>
            </a:r>
            <a:r>
              <a:rPr lang="fr-FR" dirty="0"/>
              <a:t> of </a:t>
            </a:r>
            <a:r>
              <a:rPr lang="fr-FR" dirty="0" err="1"/>
              <a:t>Bohmian</a:t>
            </a:r>
            <a:r>
              <a:rPr lang="fr-FR" dirty="0"/>
              <a:t> </a:t>
            </a:r>
            <a:r>
              <a:rPr lang="fr-FR" dirty="0" err="1"/>
              <a:t>mechanics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12472B-2B59-4851-897F-6E48A55F6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828800"/>
            <a:ext cx="9601200" cy="633046"/>
          </a:xfrm>
        </p:spPr>
        <p:txBody>
          <a:bodyPr/>
          <a:lstStyle/>
          <a:p>
            <a:r>
              <a:rPr lang="fr-FR" dirty="0" err="1"/>
              <a:t>Remove</a:t>
            </a:r>
            <a:r>
              <a:rPr lang="fr-FR" dirty="0"/>
              <a:t> the </a:t>
            </a:r>
            <a:r>
              <a:rPr lang="fr-FR" dirty="0" err="1"/>
              <a:t>measurement</a:t>
            </a:r>
            <a:r>
              <a:rPr lang="fr-FR" dirty="0"/>
              <a:t> </a:t>
            </a:r>
            <a:r>
              <a:rPr lang="fr-FR" dirty="0" err="1"/>
              <a:t>postulate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5484BD-3675-47AC-915C-441B2D338B46}"/>
              </a:ext>
            </a:extLst>
          </p:cNvPr>
          <p:cNvSpPr txBox="1"/>
          <p:nvPr/>
        </p:nvSpPr>
        <p:spPr>
          <a:xfrm>
            <a:off x="1522413" y="2614246"/>
            <a:ext cx="3570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Non-</a:t>
            </a:r>
            <a:r>
              <a:rPr lang="fr-FR" b="1" dirty="0" err="1"/>
              <a:t>locality</a:t>
            </a:r>
            <a:r>
              <a:rPr lang="fr-FR" b="1" dirty="0"/>
              <a:t>?</a:t>
            </a:r>
          </a:p>
          <a:p>
            <a:r>
              <a:rPr lang="fr-FR" dirty="0"/>
              <a:t>The Schrödinger </a:t>
            </a:r>
            <a:r>
              <a:rPr lang="fr-FR" dirty="0" err="1"/>
              <a:t>equation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modified</a:t>
            </a:r>
            <a:r>
              <a:rPr lang="fr-FR" dirty="0"/>
              <a:t> and </a:t>
            </a:r>
            <a:r>
              <a:rPr lang="fr-FR" dirty="0" err="1"/>
              <a:t>becomes</a:t>
            </a:r>
            <a:r>
              <a:rPr lang="fr-FR" dirty="0"/>
              <a:t> non-local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2F59341-A88F-47A8-A641-797031345851}"/>
              </a:ext>
            </a:extLst>
          </p:cNvPr>
          <p:cNvSpPr txBox="1"/>
          <p:nvPr/>
        </p:nvSpPr>
        <p:spPr>
          <a:xfrm>
            <a:off x="7096322" y="2614246"/>
            <a:ext cx="3778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Indeterminism</a:t>
            </a:r>
            <a:r>
              <a:rPr lang="fr-FR" b="1" dirty="0"/>
              <a:t>?</a:t>
            </a:r>
          </a:p>
          <a:p>
            <a:r>
              <a:rPr lang="fr-FR" dirty="0" err="1"/>
              <a:t>Observed</a:t>
            </a:r>
            <a:r>
              <a:rPr lang="fr-FR" dirty="0"/>
              <a:t> </a:t>
            </a:r>
            <a:r>
              <a:rPr lang="fr-FR" dirty="0" err="1"/>
              <a:t>indeterminism</a:t>
            </a:r>
            <a:r>
              <a:rPr lang="fr-FR" dirty="0"/>
              <a:t> = ignorance of the initial state</a:t>
            </a:r>
          </a:p>
        </p:txBody>
      </p:sp>
      <p:pic>
        <p:nvPicPr>
          <p:cNvPr id="6" name="Picture 2" descr="Les deux erreurs d'Einstein">
            <a:extLst>
              <a:ext uri="{FF2B5EF4-FFF2-40B4-BE49-F238E27FC236}">
                <a16:creationId xmlns:a16="http://schemas.microsoft.com/office/drawing/2014/main" id="{341B792C-3504-47A8-990A-87E91D5E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141197" y="3814575"/>
            <a:ext cx="2039532" cy="260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Messy Painting by Rob Duhon | Saatchi Art">
            <a:extLst>
              <a:ext uri="{FF2B5EF4-FFF2-40B4-BE49-F238E27FC236}">
                <a16:creationId xmlns:a16="http://schemas.microsoft.com/office/drawing/2014/main" id="{0A4F0645-D2A3-4DAD-93EF-D14471B1C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15" y="4008006"/>
            <a:ext cx="2525564" cy="186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C7F0837C-D737-45D4-BA8B-47625D2914B1}"/>
              </a:ext>
            </a:extLst>
          </p:cNvPr>
          <p:cNvGrpSpPr/>
          <p:nvPr/>
        </p:nvGrpSpPr>
        <p:grpSpPr>
          <a:xfrm>
            <a:off x="5980297" y="3537576"/>
            <a:ext cx="4141337" cy="2838866"/>
            <a:chOff x="3989696" y="7036250"/>
            <a:chExt cx="3661379" cy="2626321"/>
          </a:xfrm>
        </p:grpSpPr>
        <p:pic>
          <p:nvPicPr>
            <p:cNvPr id="10" name="Image 9" descr="Une image contenant lumière, photo, assis, orange&#10;&#10;Description générée automatiquement">
              <a:extLst>
                <a:ext uri="{FF2B5EF4-FFF2-40B4-BE49-F238E27FC236}">
                  <a16:creationId xmlns:a16="http://schemas.microsoft.com/office/drawing/2014/main" id="{910AA8AE-C21A-4A29-BA38-90B824D8B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475" y="7036250"/>
              <a:ext cx="3459600" cy="2586051"/>
            </a:xfrm>
            <a:prstGeom prst="rect">
              <a:avLst/>
            </a:prstGeom>
          </p:spPr>
        </p:pic>
        <p:pic>
          <p:nvPicPr>
            <p:cNvPr id="11" name="Image 10" descr="Une image contenant lumière, photo, assis, orange&#10;&#10;Description générée automatiquement">
              <a:extLst>
                <a:ext uri="{FF2B5EF4-FFF2-40B4-BE49-F238E27FC236}">
                  <a16:creationId xmlns:a16="http://schemas.microsoft.com/office/drawing/2014/main" id="{42A489D2-5693-4747-BC93-D87FC6C34136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89696" y="7077771"/>
              <a:ext cx="3459080" cy="2584800"/>
            </a:xfrm>
            <a:prstGeom prst="rect">
              <a:avLst/>
            </a:prstGeom>
          </p:spPr>
        </p:pic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EE18F90E-537B-4051-AF14-2FFFA754CE25}"/>
              </a:ext>
            </a:extLst>
          </p:cNvPr>
          <p:cNvSpPr txBox="1"/>
          <p:nvPr/>
        </p:nvSpPr>
        <p:spPr>
          <a:xfrm>
            <a:off x="10207473" y="4612078"/>
            <a:ext cx="1602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 quantum superposition</a:t>
            </a:r>
          </a:p>
        </p:txBody>
      </p:sp>
    </p:spTree>
    <p:extLst>
      <p:ext uri="{BB962C8B-B14F-4D97-AF65-F5344CB8AC3E}">
        <p14:creationId xmlns:p14="http://schemas.microsoft.com/office/powerpoint/2010/main" val="99400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E70B4-9F16-4FD6-B576-95B5222C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F3F3EB-B08D-4367-AFD6-BFD38ECAF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3520" indent="-223520"/>
            <a:r>
              <a:rPr lang="fr-FR" dirty="0"/>
              <a:t>The </a:t>
            </a:r>
            <a:r>
              <a:rPr lang="fr-FR" dirty="0" err="1"/>
              <a:t>universe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non-local.</a:t>
            </a:r>
            <a:endParaRPr lang="en-US"/>
          </a:p>
          <a:p>
            <a:pPr marL="223520" indent="-223520"/>
            <a:r>
              <a:rPr lang="fr-FR" dirty="0"/>
              <a:t>Quantum </a:t>
            </a:r>
            <a:r>
              <a:rPr lang="fr-FR" dirty="0" err="1"/>
              <a:t>mechanics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hard to </a:t>
            </a:r>
            <a:r>
              <a:rPr lang="fr-FR" dirty="0" err="1"/>
              <a:t>interpret</a:t>
            </a:r>
            <a:r>
              <a:rPr lang="fr-FR" dirty="0"/>
              <a:t>.</a:t>
            </a:r>
          </a:p>
          <a:p>
            <a:pPr marL="223520" indent="-223520"/>
            <a:r>
              <a:rPr lang="fr-FR" dirty="0"/>
              <a:t>I like </a:t>
            </a:r>
            <a:r>
              <a:rPr lang="fr-FR" dirty="0" err="1"/>
              <a:t>Bohmian</a:t>
            </a:r>
            <a:r>
              <a:rPr lang="fr-FR" dirty="0"/>
              <a:t> </a:t>
            </a:r>
            <a:r>
              <a:rPr lang="fr-FR" dirty="0" err="1"/>
              <a:t>mechanics</a:t>
            </a:r>
            <a:r>
              <a:rPr lang="fr-FR" dirty="0"/>
              <a:t> (</a:t>
            </a:r>
            <a:r>
              <a:rPr lang="fr-FR" dirty="0" err="1"/>
              <a:t>although</a:t>
            </a:r>
            <a:r>
              <a:rPr lang="fr-FR" dirty="0"/>
              <a:t> I </a:t>
            </a:r>
            <a:r>
              <a:rPr lang="fr-FR" dirty="0" err="1"/>
              <a:t>don’t</a:t>
            </a:r>
            <a:r>
              <a:rPr lang="fr-FR" dirty="0"/>
              <a:t> know the </a:t>
            </a:r>
            <a:r>
              <a:rPr lang="fr-FR" dirty="0" err="1"/>
              <a:t>details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347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7" descr="A picture containing object, star, dark&#10;&#10;Description automatically generated">
            <a:extLst>
              <a:ext uri="{FF2B5EF4-FFF2-40B4-BE49-F238E27FC236}">
                <a16:creationId xmlns:a16="http://schemas.microsoft.com/office/drawing/2014/main" id="{CC8C28D9-2048-40D4-B107-E59BDEDEC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260" y="3598939"/>
            <a:ext cx="3715747" cy="371536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4A93AA4-93E6-4250-B8D1-39CA977BD253}"/>
              </a:ext>
            </a:extLst>
          </p:cNvPr>
          <p:cNvSpPr txBox="1"/>
          <p:nvPr/>
        </p:nvSpPr>
        <p:spPr>
          <a:xfrm>
            <a:off x="3423247" y="651118"/>
            <a:ext cx="5411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How </a:t>
            </a:r>
            <a:r>
              <a:rPr lang="fr-FR" b="1" dirty="0" err="1"/>
              <a:t>was</a:t>
            </a:r>
            <a:r>
              <a:rPr lang="fr-FR" b="1" dirty="0"/>
              <a:t> the world </a:t>
            </a:r>
            <a:r>
              <a:rPr lang="fr-FR" b="1" dirty="0" err="1"/>
              <a:t>before</a:t>
            </a:r>
            <a:r>
              <a:rPr lang="fr-FR" b="1" dirty="0"/>
              <a:t> the first </a:t>
            </a:r>
            <a:r>
              <a:rPr lang="fr-FR" b="1" dirty="0" err="1"/>
              <a:t>measurement</a:t>
            </a:r>
            <a:r>
              <a:rPr lang="fr-FR" b="1" dirty="0"/>
              <a:t>?</a:t>
            </a:r>
          </a:p>
        </p:txBody>
      </p:sp>
      <p:pic>
        <p:nvPicPr>
          <p:cNvPr id="4100" name="Picture 4" descr="Messy Painting by Rob Duhon | Saatchi Art">
            <a:extLst>
              <a:ext uri="{FF2B5EF4-FFF2-40B4-BE49-F238E27FC236}">
                <a16:creationId xmlns:a16="http://schemas.microsoft.com/office/drawing/2014/main" id="{97BD32E3-457B-43CB-9C2D-4F06AB297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85" y="2573112"/>
            <a:ext cx="2456280" cy="181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3F92A09-4228-424A-8A3D-3C13C4C1F28C}"/>
              </a:ext>
            </a:extLst>
          </p:cNvPr>
          <p:cNvSpPr txBox="1"/>
          <p:nvPr/>
        </p:nvSpPr>
        <p:spPr>
          <a:xfrm>
            <a:off x="423209" y="152759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big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AD1587B-3B4E-4DC4-BD34-3F2DF2D355A9}"/>
              </a:ext>
            </a:extLst>
          </p:cNvPr>
          <p:cNvSpPr txBox="1"/>
          <p:nvPr/>
        </p:nvSpPr>
        <p:spPr>
          <a:xfrm>
            <a:off x="4219715" y="100944"/>
            <a:ext cx="3918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/>
              <a:t>Paradox</a:t>
            </a:r>
            <a:r>
              <a:rPr lang="fr-FR" sz="2800" b="1" dirty="0"/>
              <a:t> of </a:t>
            </a:r>
            <a:r>
              <a:rPr lang="fr-FR" sz="2800" b="1" dirty="0" err="1"/>
              <a:t>ancestrality</a:t>
            </a:r>
            <a:endParaRPr lang="fr-FR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A966F17-19FC-4539-8172-82DED6099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24" y="915421"/>
            <a:ext cx="1620529" cy="1400624"/>
          </a:xfrm>
          <a:prstGeom prst="rect">
            <a:avLst/>
          </a:prstGeom>
        </p:spPr>
      </p:pic>
      <p:pic>
        <p:nvPicPr>
          <p:cNvPr id="17" name="Picture 4" descr="Messy Painting by Rob Duhon | Saatchi Art">
            <a:extLst>
              <a:ext uri="{FF2B5EF4-FFF2-40B4-BE49-F238E27FC236}">
                <a16:creationId xmlns:a16="http://schemas.microsoft.com/office/drawing/2014/main" id="{20C1C9CB-91AB-41FB-9ACD-BC9278C6B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434" y="2597771"/>
            <a:ext cx="2456280" cy="181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B7D0DA5-1867-477B-9B77-F1C396948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260" y="2472162"/>
            <a:ext cx="3936780" cy="187465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FBB5ACB-51FC-47B1-87F3-8D1649A67C91}"/>
              </a:ext>
            </a:extLst>
          </p:cNvPr>
          <p:cNvSpPr txBox="1"/>
          <p:nvPr/>
        </p:nvSpPr>
        <p:spPr>
          <a:xfrm>
            <a:off x="3369663" y="1610564"/>
            <a:ext cx="3715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More and more </a:t>
            </a:r>
            <a:r>
              <a:rPr lang="fr-FR" dirty="0" err="1"/>
              <a:t>accurate</a:t>
            </a:r>
            <a:r>
              <a:rPr lang="fr-FR" dirty="0"/>
              <a:t> « </a:t>
            </a:r>
            <a:r>
              <a:rPr lang="fr-FR" dirty="0" err="1"/>
              <a:t>observers</a:t>
            </a:r>
            <a:r>
              <a:rPr lang="fr-FR" dirty="0"/>
              <a:t> » come to  life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AD096BC-D562-48FD-89E2-BEEE112AAB3F}"/>
              </a:ext>
            </a:extLst>
          </p:cNvPr>
          <p:cNvSpPr txBox="1"/>
          <p:nvPr/>
        </p:nvSpPr>
        <p:spPr>
          <a:xfrm>
            <a:off x="458787" y="5543378"/>
            <a:ext cx="592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Earth</a:t>
            </a:r>
            <a:r>
              <a:rPr lang="fr-FR" dirty="0"/>
              <a:t> </a:t>
            </a:r>
            <a:r>
              <a:rPr lang="fr-FR" dirty="0" err="1"/>
              <a:t>did</a:t>
            </a:r>
            <a:r>
              <a:rPr lang="fr-FR" dirty="0"/>
              <a:t> not </a:t>
            </a:r>
            <a:r>
              <a:rPr lang="fr-FR" dirty="0" err="1"/>
              <a:t>exist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the first (</a:t>
            </a:r>
            <a:r>
              <a:rPr lang="fr-FR" dirty="0" err="1"/>
              <a:t>earth</a:t>
            </a:r>
            <a:r>
              <a:rPr lang="fr-FR" dirty="0"/>
              <a:t>) observer?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Earth</a:t>
            </a:r>
            <a:r>
              <a:rPr lang="fr-FR" dirty="0"/>
              <a:t> observer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exist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Earth</a:t>
            </a:r>
            <a:r>
              <a:rPr lang="fr-FR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1266" name="Picture 2" descr="Bid to Rename Homo Sapiens Is Called Unwise | Live Science">
            <a:extLst>
              <a:ext uri="{FF2B5EF4-FFF2-40B4-BE49-F238E27FC236}">
                <a16:creationId xmlns:a16="http://schemas.microsoft.com/office/drawing/2014/main" id="{9660B0A3-36CA-426A-BB9B-A89D9C1F9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277" y="1344685"/>
            <a:ext cx="2286730" cy="11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 descr="Une image contenant dessin, parapluie&#10;&#10;Description générée automatiquement">
            <a:extLst>
              <a:ext uri="{FF2B5EF4-FFF2-40B4-BE49-F238E27FC236}">
                <a16:creationId xmlns:a16="http://schemas.microsoft.com/office/drawing/2014/main" id="{086CFB3F-2573-4E42-AAD4-C9DFB8CFF7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847" y="1513650"/>
            <a:ext cx="1472435" cy="968586"/>
          </a:xfrm>
          <a:prstGeom prst="rect">
            <a:avLst/>
          </a:prstGeom>
        </p:spPr>
      </p:pic>
      <p:pic>
        <p:nvPicPr>
          <p:cNvPr id="11268" name="Picture 4" descr="Earth Clip Drawing Transparent Png Clipart Free Download - Drawing Picture Of Earth (680x678), Png Download">
            <a:extLst>
              <a:ext uri="{FF2B5EF4-FFF2-40B4-BE49-F238E27FC236}">
                <a16:creationId xmlns:a16="http://schemas.microsoft.com/office/drawing/2014/main" id="{9F97EFD9-073C-48C3-9A2C-1C1CBFC82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455" y="4531025"/>
            <a:ext cx="1577585" cy="159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66F5ED0-B568-4370-805D-DF883362BE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040" y="1344685"/>
            <a:ext cx="729809" cy="1161613"/>
          </a:xfrm>
          <a:prstGeom prst="rect">
            <a:avLst/>
          </a:prstGeom>
        </p:spPr>
      </p:pic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65E68B74-6632-48FB-9814-5F01BCF2C832}"/>
              </a:ext>
            </a:extLst>
          </p:cNvPr>
          <p:cNvSpPr/>
          <p:nvPr/>
        </p:nvSpPr>
        <p:spPr>
          <a:xfrm>
            <a:off x="5401409" y="3005991"/>
            <a:ext cx="3022157" cy="1130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Increasing</a:t>
            </a:r>
            <a:r>
              <a:rPr lang="fr-FR" dirty="0"/>
              <a:t> </a:t>
            </a:r>
            <a:r>
              <a:rPr lang="fr-FR" dirty="0" err="1"/>
              <a:t>wavefunction</a:t>
            </a:r>
            <a:r>
              <a:rPr lang="fr-FR" dirty="0"/>
              <a:t> collapses</a:t>
            </a:r>
          </a:p>
        </p:txBody>
      </p:sp>
    </p:spTree>
    <p:extLst>
      <p:ext uri="{BB962C8B-B14F-4D97-AF65-F5344CB8AC3E}">
        <p14:creationId xmlns:p14="http://schemas.microsoft.com/office/powerpoint/2010/main" val="86384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7" descr="A picture containing object, star, dark&#10;&#10;Description automatically generated">
            <a:extLst>
              <a:ext uri="{FF2B5EF4-FFF2-40B4-BE49-F238E27FC236}">
                <a16:creationId xmlns:a16="http://schemas.microsoft.com/office/drawing/2014/main" id="{EE2502E2-AB8E-4CF7-9294-8F381E643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346" y="668810"/>
            <a:ext cx="3715747" cy="3715361"/>
          </a:xfrm>
          <a:prstGeom prst="rect">
            <a:avLst/>
          </a:prstGeom>
        </p:spPr>
      </p:pic>
      <p:pic>
        <p:nvPicPr>
          <p:cNvPr id="4" name="Picture 4" descr="A picture containing blue, light&#10;&#10;Description automatically generated">
            <a:extLst>
              <a:ext uri="{FF2B5EF4-FFF2-40B4-BE49-F238E27FC236}">
                <a16:creationId xmlns:a16="http://schemas.microsoft.com/office/drawing/2014/main" id="{26C27D49-2A81-439C-8133-5E2E80623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flipH="1">
            <a:off x="42162" y="253052"/>
            <a:ext cx="2251101" cy="4191000"/>
          </a:xfrm>
        </p:spPr>
      </p:pic>
      <p:sp>
        <p:nvSpPr>
          <p:cNvPr id="5" name="Espace réservé du contenu 11">
            <a:extLst>
              <a:ext uri="{FF2B5EF4-FFF2-40B4-BE49-F238E27FC236}">
                <a16:creationId xmlns:a16="http://schemas.microsoft.com/office/drawing/2014/main" id="{F9248D60-2EA9-4E2F-A3C6-2EF1BB54CD0B}"/>
              </a:ext>
            </a:extLst>
          </p:cNvPr>
          <p:cNvSpPr txBox="1">
            <a:spLocks/>
          </p:cNvSpPr>
          <p:nvPr/>
        </p:nvSpPr>
        <p:spPr>
          <a:xfrm>
            <a:off x="1463420" y="-310890"/>
            <a:ext cx="9601200" cy="4191000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67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80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4752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82496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7984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Alice and Bob Skywalker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find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the boxes at the opposite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edges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of the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galaxy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.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36787DF6-9BCE-41FF-8BAA-50951FDD86F2}"/>
              </a:ext>
            </a:extLst>
          </p:cNvPr>
          <p:cNvSpPr/>
          <p:nvPr/>
        </p:nvSpPr>
        <p:spPr>
          <a:xfrm>
            <a:off x="2577071" y="1760890"/>
            <a:ext cx="1927274" cy="1723293"/>
          </a:xfrm>
          <a:prstGeom prst="cub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6F9B443-4030-4984-B29A-CC27A4D07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677" y="2448707"/>
            <a:ext cx="422982" cy="810817"/>
          </a:xfrm>
          <a:prstGeom prst="rect">
            <a:avLst/>
          </a:prstGeom>
        </p:spPr>
      </p:pic>
      <p:pic>
        <p:nvPicPr>
          <p:cNvPr id="8" name="Image 7" descr="Une image contenant objet, assis, sombre, plastique&#10;&#10;Description générée automatiquement">
            <a:extLst>
              <a:ext uri="{FF2B5EF4-FFF2-40B4-BE49-F238E27FC236}">
                <a16:creationId xmlns:a16="http://schemas.microsoft.com/office/drawing/2014/main" id="{E4EFCFED-D7E7-48E6-A320-09895E2B7F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9099" r="40201" b="4761"/>
          <a:stretch/>
        </p:blipFill>
        <p:spPr>
          <a:xfrm>
            <a:off x="3203924" y="968621"/>
            <a:ext cx="689470" cy="1136177"/>
          </a:xfrm>
          <a:prstGeom prst="rect">
            <a:avLst/>
          </a:prstGeom>
        </p:spPr>
      </p:pic>
      <p:sp>
        <p:nvSpPr>
          <p:cNvPr id="9" name="Cube 8">
            <a:extLst>
              <a:ext uri="{FF2B5EF4-FFF2-40B4-BE49-F238E27FC236}">
                <a16:creationId xmlns:a16="http://schemas.microsoft.com/office/drawing/2014/main" id="{3B824661-690B-40EE-9B12-1195FD664965}"/>
              </a:ext>
            </a:extLst>
          </p:cNvPr>
          <p:cNvSpPr/>
          <p:nvPr/>
        </p:nvSpPr>
        <p:spPr>
          <a:xfrm>
            <a:off x="7259494" y="1712348"/>
            <a:ext cx="1927274" cy="1723293"/>
          </a:xfrm>
          <a:prstGeom prst="cub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8A98295-39DE-458E-BB7F-622BEB69C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100" y="2400165"/>
            <a:ext cx="422982" cy="810817"/>
          </a:xfrm>
          <a:prstGeom prst="rect">
            <a:avLst/>
          </a:prstGeom>
        </p:spPr>
      </p:pic>
      <p:pic>
        <p:nvPicPr>
          <p:cNvPr id="11" name="Image 10" descr="Une image contenant objet, assis, sombre, plastique&#10;&#10;Description générée automatiquement">
            <a:extLst>
              <a:ext uri="{FF2B5EF4-FFF2-40B4-BE49-F238E27FC236}">
                <a16:creationId xmlns:a16="http://schemas.microsoft.com/office/drawing/2014/main" id="{68CE90D1-65EC-4A9B-9F8D-FE8E2B938A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9099" r="40201" b="4761"/>
          <a:stretch/>
        </p:blipFill>
        <p:spPr>
          <a:xfrm>
            <a:off x="7886347" y="920079"/>
            <a:ext cx="689470" cy="1136177"/>
          </a:xfrm>
          <a:prstGeom prst="rect">
            <a:avLst/>
          </a:prstGeom>
        </p:spPr>
      </p:pic>
      <p:pic>
        <p:nvPicPr>
          <p:cNvPr id="12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4CDE46E-A9E5-46E5-95C3-F55337683B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554684" y="1073057"/>
            <a:ext cx="2341441" cy="2517569"/>
          </a:xfrm>
          <a:prstGeom prst="rect">
            <a:avLst/>
          </a:prstGeom>
        </p:spPr>
      </p:pic>
      <p:sp>
        <p:nvSpPr>
          <p:cNvPr id="13" name="Arrow: Left-Right 22">
            <a:extLst>
              <a:ext uri="{FF2B5EF4-FFF2-40B4-BE49-F238E27FC236}">
                <a16:creationId xmlns:a16="http://schemas.microsoft.com/office/drawing/2014/main" id="{184B072A-87EB-4235-8B71-52CAC682D052}"/>
              </a:ext>
            </a:extLst>
          </p:cNvPr>
          <p:cNvSpPr/>
          <p:nvPr/>
        </p:nvSpPr>
        <p:spPr>
          <a:xfrm>
            <a:off x="4772006" y="1957532"/>
            <a:ext cx="2174062" cy="7284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Long distance</a:t>
            </a:r>
          </a:p>
        </p:txBody>
      </p:sp>
      <p:sp>
        <p:nvSpPr>
          <p:cNvPr id="15" name="Espace réservé du contenu 11">
            <a:extLst>
              <a:ext uri="{FF2B5EF4-FFF2-40B4-BE49-F238E27FC236}">
                <a16:creationId xmlns:a16="http://schemas.microsoft.com/office/drawing/2014/main" id="{EEC5BE10-5B65-4EB4-A1CF-A4C8FA05A54D}"/>
              </a:ext>
            </a:extLst>
          </p:cNvPr>
          <p:cNvSpPr txBox="1">
            <a:spLocks/>
          </p:cNvSpPr>
          <p:nvPr/>
        </p:nvSpPr>
        <p:spPr>
          <a:xfrm>
            <a:off x="1420413" y="3190045"/>
            <a:ext cx="9601200" cy="4191000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67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80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4752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82496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7984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Inspired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by the force,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each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second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they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simultaneously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choose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a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random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switch position,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then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record if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their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light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is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on.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2A57E69C-A650-4CA7-84C3-2042AAC173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06" y="5091133"/>
            <a:ext cx="1119638" cy="111963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F535993-53F4-40DA-8DC0-43F5F50C3F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187" y="4980713"/>
            <a:ext cx="1119638" cy="1555053"/>
          </a:xfrm>
          <a:prstGeom prst="rect">
            <a:avLst/>
          </a:prstGeom>
        </p:spPr>
      </p:pic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3ABF114D-FBEE-4432-B40F-046BE9F893C1}"/>
              </a:ext>
            </a:extLst>
          </p:cNvPr>
          <p:cNvSpPr/>
          <p:nvPr/>
        </p:nvSpPr>
        <p:spPr>
          <a:xfrm>
            <a:off x="2798222" y="5494322"/>
            <a:ext cx="1119638" cy="312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D719BD20-C6B1-4AFE-A7CA-17CD2872356D}"/>
              </a:ext>
            </a:extLst>
          </p:cNvPr>
          <p:cNvSpPr/>
          <p:nvPr/>
        </p:nvSpPr>
        <p:spPr>
          <a:xfrm>
            <a:off x="5826430" y="5494322"/>
            <a:ext cx="1119638" cy="312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BCCB9568-2400-47BF-A168-99B7D934A75B}"/>
              </a:ext>
            </a:extLst>
          </p:cNvPr>
          <p:cNvSpPr/>
          <p:nvPr/>
        </p:nvSpPr>
        <p:spPr>
          <a:xfrm>
            <a:off x="8518591" y="5494321"/>
            <a:ext cx="1119638" cy="312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4" name="Picture 2" descr="Light On Icon - Free Download, PNG and Vector">
            <a:extLst>
              <a:ext uri="{FF2B5EF4-FFF2-40B4-BE49-F238E27FC236}">
                <a16:creationId xmlns:a16="http://schemas.microsoft.com/office/drawing/2014/main" id="{C2B43D8F-371E-4E3A-82D1-2BBFAB561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753" y="5091133"/>
            <a:ext cx="1063153" cy="106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t-Content: The PowerShell Way to Write to a File">
            <a:extLst>
              <a:ext uri="{FF2B5EF4-FFF2-40B4-BE49-F238E27FC236}">
                <a16:creationId xmlns:a16="http://schemas.microsoft.com/office/drawing/2014/main" id="{AB9975E8-4D87-4B50-A523-CF4175D5B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341" y="4974573"/>
            <a:ext cx="1119639" cy="111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3" name="Flèche : demi-tour 3072">
            <a:extLst>
              <a:ext uri="{FF2B5EF4-FFF2-40B4-BE49-F238E27FC236}">
                <a16:creationId xmlns:a16="http://schemas.microsoft.com/office/drawing/2014/main" id="{A8AD0E50-D402-4B13-BB51-8B5EC005DB78}"/>
              </a:ext>
            </a:extLst>
          </p:cNvPr>
          <p:cNvSpPr/>
          <p:nvPr/>
        </p:nvSpPr>
        <p:spPr>
          <a:xfrm flipH="1" flipV="1">
            <a:off x="1871154" y="6147973"/>
            <a:ext cx="8897257" cy="51037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58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11">
            <a:extLst>
              <a:ext uri="{FF2B5EF4-FFF2-40B4-BE49-F238E27FC236}">
                <a16:creationId xmlns:a16="http://schemas.microsoft.com/office/drawing/2014/main" id="{3B6BD275-3501-4868-8543-F5BC6BB88E5A}"/>
              </a:ext>
            </a:extLst>
          </p:cNvPr>
          <p:cNvSpPr txBox="1">
            <a:spLocks/>
          </p:cNvSpPr>
          <p:nvPr/>
        </p:nvSpPr>
        <p:spPr>
          <a:xfrm>
            <a:off x="239150" y="-310890"/>
            <a:ext cx="11577711" cy="4191000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38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1363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67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80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44752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82496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57984" indent="-173736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Back at the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jedi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academy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, Alice and Bob merge </a:t>
            </a:r>
            <a:r>
              <a:rPr lang="fr-FR" sz="3600" b="1" err="1">
                <a:solidFill>
                  <a:srgbClr val="FABE00"/>
                </a:solidFill>
                <a:latin typeface="News Gothic MT" panose="020B0604020202020204" pitchFamily="34" charset="0"/>
              </a:rPr>
              <a:t>their</a:t>
            </a:r>
            <a:r>
              <a:rPr lang="fr-FR" sz="3600" b="1">
                <a:solidFill>
                  <a:srgbClr val="FABE00"/>
                </a:solidFill>
                <a:latin typeface="News Gothic MT" panose="020B0604020202020204" pitchFamily="34" charset="0"/>
              </a:rPr>
              <a:t> records.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2AF0B33-B6D4-442B-A94F-A310E811353A}"/>
              </a:ext>
            </a:extLst>
          </p:cNvPr>
          <p:cNvGrpSpPr/>
          <p:nvPr/>
        </p:nvGrpSpPr>
        <p:grpSpPr>
          <a:xfrm>
            <a:off x="2618190" y="1007959"/>
            <a:ext cx="6819630" cy="5753569"/>
            <a:chOff x="2618190" y="1007959"/>
            <a:chExt cx="6819630" cy="5753569"/>
          </a:xfrm>
        </p:grpSpPr>
        <p:pic>
          <p:nvPicPr>
            <p:cNvPr id="29" name="Picture 2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F80D2AA-3EA6-46DE-AE31-767C13EF8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88" t="8257" r="6236" b="16328"/>
            <a:stretch/>
          </p:blipFill>
          <p:spPr>
            <a:xfrm>
              <a:off x="2618190" y="1007959"/>
              <a:ext cx="6819630" cy="5753569"/>
            </a:xfrm>
            <a:prstGeom prst="rect">
              <a:avLst/>
            </a:prstGeom>
          </p:spPr>
        </p:pic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D5F51BAC-8E40-4ABB-823C-256E2997274A}"/>
                </a:ext>
              </a:extLst>
            </p:cNvPr>
            <p:cNvSpPr txBox="1"/>
            <p:nvPr/>
          </p:nvSpPr>
          <p:spPr>
            <a:xfrm>
              <a:off x="4771082" y="1236350"/>
              <a:ext cx="168394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MV Boli"/>
                  <a:cs typeface="MV Boli"/>
                </a:rPr>
                <a:t>Alice’s switch</a:t>
              </a:r>
            </a:p>
            <a:p>
              <a:pPr algn="ctr"/>
              <a:r>
                <a:rPr lang="en-US">
                  <a:latin typeface="MV Boli"/>
                  <a:cs typeface="MV Boli"/>
                </a:rPr>
                <a:t>&amp; light</a:t>
              </a: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0CBC6A19-F3E1-4627-AABB-C805E24A5A8B}"/>
                </a:ext>
              </a:extLst>
            </p:cNvPr>
            <p:cNvSpPr txBox="1"/>
            <p:nvPr/>
          </p:nvSpPr>
          <p:spPr>
            <a:xfrm>
              <a:off x="3721260" y="2175996"/>
              <a:ext cx="1055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Round 1</a:t>
              </a:r>
            </a:p>
          </p:txBody>
        </p:sp>
        <p:sp>
          <p:nvSpPr>
            <p:cNvPr id="51" name="TextBox 8">
              <a:extLst>
                <a:ext uri="{FF2B5EF4-FFF2-40B4-BE49-F238E27FC236}">
                  <a16:creationId xmlns:a16="http://schemas.microsoft.com/office/drawing/2014/main" id="{8DBACF97-E274-4894-AFC9-F7190D3BAC25}"/>
                </a:ext>
              </a:extLst>
            </p:cNvPr>
            <p:cNvSpPr txBox="1"/>
            <p:nvPr/>
          </p:nvSpPr>
          <p:spPr>
            <a:xfrm>
              <a:off x="6401857" y="1244247"/>
              <a:ext cx="168394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MV Boli"/>
                  <a:cs typeface="MV Boli"/>
                </a:rPr>
                <a:t>Bob’s switch</a:t>
              </a:r>
            </a:p>
            <a:p>
              <a:pPr algn="ctr"/>
              <a:r>
                <a:rPr lang="en-US">
                  <a:latin typeface="MV Boli"/>
                  <a:cs typeface="MV Boli"/>
                </a:rPr>
                <a:t>&amp; light</a:t>
              </a:r>
            </a:p>
          </p:txBody>
        </p:sp>
        <p:pic>
          <p:nvPicPr>
            <p:cNvPr id="52" name="Image 51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EE445F1D-99B4-435A-BD23-2BFBD01ADE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317988" y="1784610"/>
              <a:ext cx="769544" cy="1137687"/>
            </a:xfrm>
            <a:prstGeom prst="rect">
              <a:avLst/>
            </a:prstGeom>
          </p:spPr>
        </p:pic>
        <p:pic>
          <p:nvPicPr>
            <p:cNvPr id="54" name="Image 53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72259DE7-F961-4152-8DD9-828E9B051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5371815" y="1657219"/>
              <a:ext cx="769544" cy="1137687"/>
            </a:xfrm>
            <a:prstGeom prst="rect">
              <a:avLst/>
            </a:prstGeom>
          </p:spPr>
        </p:pic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75BB181A-62FB-4A12-9690-D34EADDE001F}"/>
                </a:ext>
              </a:extLst>
            </p:cNvPr>
            <p:cNvSpPr txBox="1"/>
            <p:nvPr/>
          </p:nvSpPr>
          <p:spPr>
            <a:xfrm>
              <a:off x="3732427" y="3163907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Round 2</a:t>
              </a:r>
            </a:p>
          </p:txBody>
        </p:sp>
        <p:pic>
          <p:nvPicPr>
            <p:cNvPr id="56" name="Image 55">
              <a:extLst>
                <a:ext uri="{FF2B5EF4-FFF2-40B4-BE49-F238E27FC236}">
                  <a16:creationId xmlns:a16="http://schemas.microsoft.com/office/drawing/2014/main" id="{5A3235E0-BE88-4392-A1CB-D088E1DBC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44897" y="2963160"/>
              <a:ext cx="386518" cy="678899"/>
            </a:xfrm>
            <a:prstGeom prst="rect">
              <a:avLst/>
            </a:prstGeom>
          </p:spPr>
        </p:pic>
        <p:pic>
          <p:nvPicPr>
            <p:cNvPr id="57" name="Image 56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F6D9E928-6228-4505-A50C-A41D1E612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5342550" y="2691175"/>
              <a:ext cx="769544" cy="1137687"/>
            </a:xfrm>
            <a:prstGeom prst="rect">
              <a:avLst/>
            </a:prstGeom>
          </p:spPr>
        </p:pic>
        <p:pic>
          <p:nvPicPr>
            <p:cNvPr id="60" name="Image 59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6AD9782A-20A4-4156-90D9-9D9D88900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7305802" y="2683558"/>
              <a:ext cx="769544" cy="1137687"/>
            </a:xfrm>
            <a:prstGeom prst="rect">
              <a:avLst/>
            </a:prstGeom>
          </p:spPr>
        </p:pic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92DB866E-7EB6-45F9-9FD7-FC9FAB3637E8}"/>
                </a:ext>
              </a:extLst>
            </p:cNvPr>
            <p:cNvSpPr txBox="1"/>
            <p:nvPr/>
          </p:nvSpPr>
          <p:spPr>
            <a:xfrm>
              <a:off x="3732428" y="4153042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Round 3</a:t>
              </a:r>
            </a:p>
          </p:txBody>
        </p:sp>
        <p:pic>
          <p:nvPicPr>
            <p:cNvPr id="63" name="Image 62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4916855C-2E12-4F86-9CC1-3D98E773F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5368385" y="3777205"/>
              <a:ext cx="769544" cy="1137687"/>
            </a:xfrm>
            <a:prstGeom prst="rect">
              <a:avLst/>
            </a:prstGeom>
          </p:spPr>
        </p:pic>
        <p:pic>
          <p:nvPicPr>
            <p:cNvPr id="65" name="Image 64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B17B16A2-5597-4FEF-BD4C-CF17C55FFE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317988" y="3834679"/>
              <a:ext cx="769544" cy="1137687"/>
            </a:xfrm>
            <a:prstGeom prst="rect">
              <a:avLst/>
            </a:prstGeom>
          </p:spPr>
        </p:pic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76A91195-68E6-4B18-9A94-81F6672D627F}"/>
                </a:ext>
              </a:extLst>
            </p:cNvPr>
            <p:cNvSpPr txBox="1"/>
            <p:nvPr/>
          </p:nvSpPr>
          <p:spPr>
            <a:xfrm>
              <a:off x="4168658" y="6283845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…</a:t>
              </a:r>
            </a:p>
          </p:txBody>
        </p:sp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7E59CDC3-7402-4E47-B009-962D87FD6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9588" y="1974312"/>
              <a:ext cx="397135" cy="77270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031AF06F-83C6-4255-B984-FAEAE0E3E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27612" y="2963160"/>
              <a:ext cx="397135" cy="772700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EFDA50E9-76E7-4DBC-9FFF-F2505B382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20440" y="4025361"/>
              <a:ext cx="397135" cy="772700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35C4477A-3A9F-4408-845D-923DE5684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48315" y="3971741"/>
              <a:ext cx="397135" cy="772700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53EB4820-7719-4CD9-995C-CEAB9DEF8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73771" y="1991169"/>
              <a:ext cx="450976" cy="792116"/>
            </a:xfrm>
            <a:prstGeom prst="rect">
              <a:avLst/>
            </a:prstGeom>
          </p:spPr>
        </p:pic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C6A89436-A95F-49AE-B517-04A54E425603}"/>
                </a:ext>
              </a:extLst>
            </p:cNvPr>
            <p:cNvSpPr txBox="1"/>
            <p:nvPr/>
          </p:nvSpPr>
          <p:spPr>
            <a:xfrm>
              <a:off x="3732427" y="5301546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>
                  <a:latin typeface="MV Boli" panose="02000500030200090000" pitchFamily="2" charset="0"/>
                  <a:cs typeface="MV Boli" panose="02000500030200090000" pitchFamily="2" charset="0"/>
                </a:rPr>
                <a:t>Round 4</a:t>
              </a:r>
            </a:p>
          </p:txBody>
        </p:sp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CF2BEA6C-331B-492B-8315-DD3CCACFA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44897" y="5100799"/>
              <a:ext cx="386518" cy="678899"/>
            </a:xfrm>
            <a:prstGeom prst="rect">
              <a:avLst/>
            </a:prstGeom>
          </p:spPr>
        </p:pic>
        <p:pic>
          <p:nvPicPr>
            <p:cNvPr id="37" name="Image 36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84FFECE3-F7DE-4030-AB51-0DACC3592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40"/>
            <a:stretch/>
          </p:blipFill>
          <p:spPr>
            <a:xfrm>
              <a:off x="5327052" y="4828814"/>
              <a:ext cx="769544" cy="1137687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8DE9F6CF-B3D4-4CEB-A8F7-413E71125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27612" y="5100799"/>
              <a:ext cx="397135" cy="772700"/>
            </a:xfrm>
            <a:prstGeom prst="rect">
              <a:avLst/>
            </a:prstGeom>
          </p:spPr>
        </p:pic>
        <p:pic>
          <p:nvPicPr>
            <p:cNvPr id="40" name="Image 39" descr="Une image contenant objet, lumière, assis, debout&#10;&#10;Description générée automatiquement">
              <a:extLst>
                <a:ext uri="{FF2B5EF4-FFF2-40B4-BE49-F238E27FC236}">
                  <a16:creationId xmlns:a16="http://schemas.microsoft.com/office/drawing/2014/main" id="{BD1FE1EA-3F74-4B09-A09B-0229F0961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40"/>
            <a:stretch/>
          </p:blipFill>
          <p:spPr>
            <a:xfrm>
              <a:off x="7377347" y="4914892"/>
              <a:ext cx="769544" cy="1137687"/>
            </a:xfrm>
            <a:prstGeom prst="rect">
              <a:avLst/>
            </a:prstGeom>
          </p:spPr>
        </p:pic>
      </p:grpSp>
      <p:pic>
        <p:nvPicPr>
          <p:cNvPr id="41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7B0DDE1-2FE5-428A-AD8C-03980A6543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698318" y="1488227"/>
            <a:ext cx="2341441" cy="2517569"/>
          </a:xfrm>
          <a:prstGeom prst="rect">
            <a:avLst/>
          </a:prstGeom>
        </p:spPr>
      </p:pic>
      <p:sp>
        <p:nvSpPr>
          <p:cNvPr id="13" name="Bulle narrative : ronde 12">
            <a:extLst>
              <a:ext uri="{FF2B5EF4-FFF2-40B4-BE49-F238E27FC236}">
                <a16:creationId xmlns:a16="http://schemas.microsoft.com/office/drawing/2014/main" id="{4D1770C9-EB61-42E7-A653-30034E6FD0AF}"/>
              </a:ext>
            </a:extLst>
          </p:cNvPr>
          <p:cNvSpPr/>
          <p:nvPr/>
        </p:nvSpPr>
        <p:spPr>
          <a:xfrm>
            <a:off x="9698317" y="4337708"/>
            <a:ext cx="2066209" cy="1714871"/>
          </a:xfrm>
          <a:prstGeom prst="wedgeEllipseCallout">
            <a:avLst>
              <a:gd name="adj1" fmla="val 16234"/>
              <a:gd name="adj2" fmla="val -658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Yeah, looks </a:t>
            </a:r>
            <a:r>
              <a:rPr lang="fr-FR" err="1"/>
              <a:t>random</a:t>
            </a:r>
            <a:endParaRPr lang="fr-FR"/>
          </a:p>
        </p:txBody>
      </p:sp>
      <p:sp>
        <p:nvSpPr>
          <p:cNvPr id="43" name="Bulle narrative : ronde 42">
            <a:extLst>
              <a:ext uri="{FF2B5EF4-FFF2-40B4-BE49-F238E27FC236}">
                <a16:creationId xmlns:a16="http://schemas.microsoft.com/office/drawing/2014/main" id="{37FD010E-029A-4A90-9E57-95CA1C62D1DA}"/>
              </a:ext>
            </a:extLst>
          </p:cNvPr>
          <p:cNvSpPr/>
          <p:nvPr/>
        </p:nvSpPr>
        <p:spPr>
          <a:xfrm>
            <a:off x="-237" y="4216926"/>
            <a:ext cx="2559068" cy="1956433"/>
          </a:xfrm>
          <a:prstGeom prst="wedgeEllipseCallout">
            <a:avLst>
              <a:gd name="adj1" fmla="val -11262"/>
              <a:gd name="adj2" fmla="val -5853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err="1"/>
              <a:t>These</a:t>
            </a:r>
            <a:r>
              <a:rPr lang="fr-FR"/>
              <a:t> black boxes do not </a:t>
            </a:r>
            <a:r>
              <a:rPr lang="fr-FR" err="1"/>
              <a:t>behave</a:t>
            </a:r>
            <a:r>
              <a:rPr lang="fr-FR"/>
              <a:t> like </a:t>
            </a:r>
            <a:r>
              <a:rPr lang="fr-FR" err="1"/>
              <a:t>regular</a:t>
            </a:r>
            <a:r>
              <a:rPr lang="fr-FR"/>
              <a:t> </a:t>
            </a:r>
            <a:r>
              <a:rPr lang="fr-FR" err="1"/>
              <a:t>lamps</a:t>
            </a:r>
            <a:endParaRPr lang="fr-FR"/>
          </a:p>
        </p:txBody>
      </p:sp>
      <p:pic>
        <p:nvPicPr>
          <p:cNvPr id="44" name="Picture 4" descr="A picture containing blue, light&#10;&#10;Description automatically generated">
            <a:extLst>
              <a:ext uri="{FF2B5EF4-FFF2-40B4-BE49-F238E27FC236}">
                <a16:creationId xmlns:a16="http://schemas.microsoft.com/office/drawing/2014/main" id="{ACA92D87-6EB1-4457-A4E9-9E95A3EC1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 flipH="1">
            <a:off x="227537" y="1174746"/>
            <a:ext cx="1420887" cy="2645344"/>
          </a:xfrm>
        </p:spPr>
      </p:pic>
    </p:spTree>
    <p:extLst>
      <p:ext uri="{BB962C8B-B14F-4D97-AF65-F5344CB8AC3E}">
        <p14:creationId xmlns:p14="http://schemas.microsoft.com/office/powerpoint/2010/main" val="141047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4CF53E4B-1D3D-489C-AFB8-DB071A6BF71A}"/>
              </a:ext>
            </a:extLst>
          </p:cNvPr>
          <p:cNvSpPr/>
          <p:nvPr/>
        </p:nvSpPr>
        <p:spPr>
          <a:xfrm>
            <a:off x="2204714" y="2308100"/>
            <a:ext cx="1853747" cy="57597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(</a:t>
            </a:r>
            <a:r>
              <a:rPr lang="fr-FR" err="1">
                <a:solidFill>
                  <a:schemeClr val="tx1"/>
                </a:solidFill>
              </a:rPr>
              <a:t>sometimes</a:t>
            </a:r>
            <a:r>
              <a:rPr lang="fr-FR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4F045F-D0A2-48DD-A273-395E3EDB0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52" y="2023215"/>
            <a:ext cx="512713" cy="10105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98757E0-483D-4D0D-B335-54B2DEEEB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971" y="2022582"/>
            <a:ext cx="512713" cy="10105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0B7D5C5-31EF-4F4F-9802-298D43F0B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22" y="3540938"/>
            <a:ext cx="544065" cy="95562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F24EF50-B48C-43A0-9610-A1F3422C6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860" y="3540938"/>
            <a:ext cx="544065" cy="9556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ACD9F98-16ED-41E0-9509-1515D36E4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35" y="4822026"/>
            <a:ext cx="512713" cy="101058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7052CE9-190D-4607-B570-588220D11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00" y="4849509"/>
            <a:ext cx="544065" cy="955621"/>
          </a:xfrm>
          <a:prstGeom prst="rect">
            <a:avLst/>
          </a:prstGeom>
        </p:spPr>
      </p:pic>
      <p:pic>
        <p:nvPicPr>
          <p:cNvPr id="11" name="Image 10" descr="Une image contenant objet, lumière, assis, debout&#10;&#10;Description générée automatiquement">
            <a:extLst>
              <a:ext uri="{FF2B5EF4-FFF2-40B4-BE49-F238E27FC236}">
                <a16:creationId xmlns:a16="http://schemas.microsoft.com/office/drawing/2014/main" id="{B4202211-F515-4068-AA77-C5FB828F76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40"/>
          <a:stretch/>
        </p:blipFill>
        <p:spPr>
          <a:xfrm>
            <a:off x="4423455" y="3220614"/>
            <a:ext cx="1083213" cy="1601412"/>
          </a:xfrm>
          <a:prstGeom prst="rect">
            <a:avLst/>
          </a:prstGeom>
        </p:spPr>
      </p:pic>
      <p:pic>
        <p:nvPicPr>
          <p:cNvPr id="12" name="Image 11" descr="Une image contenant objet, lumière, assis, debout&#10;&#10;Description générée automatiquement">
            <a:extLst>
              <a:ext uri="{FF2B5EF4-FFF2-40B4-BE49-F238E27FC236}">
                <a16:creationId xmlns:a16="http://schemas.microsoft.com/office/drawing/2014/main" id="{8E91923A-FB0F-44F5-AA84-D7C65D1D0F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40"/>
          <a:stretch/>
        </p:blipFill>
        <p:spPr>
          <a:xfrm>
            <a:off x="5510116" y="3220614"/>
            <a:ext cx="1083213" cy="1601412"/>
          </a:xfrm>
          <a:prstGeom prst="rect">
            <a:avLst/>
          </a:prstGeom>
        </p:spPr>
      </p:pic>
      <p:pic>
        <p:nvPicPr>
          <p:cNvPr id="13" name="Image 12" descr="Une image contenant objet, lumière, assis, debout&#10;&#10;Description générée automatiquement">
            <a:extLst>
              <a:ext uri="{FF2B5EF4-FFF2-40B4-BE49-F238E27FC236}">
                <a16:creationId xmlns:a16="http://schemas.microsoft.com/office/drawing/2014/main" id="{4A75EEF4-BB61-47F6-BF5D-359B071FCF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0"/>
          <a:stretch/>
        </p:blipFill>
        <p:spPr>
          <a:xfrm>
            <a:off x="4445319" y="4544070"/>
            <a:ext cx="1083213" cy="1601412"/>
          </a:xfrm>
          <a:prstGeom prst="rect">
            <a:avLst/>
          </a:prstGeom>
        </p:spPr>
      </p:pic>
      <p:pic>
        <p:nvPicPr>
          <p:cNvPr id="14" name="Image 13" descr="Une image contenant objet, lumière, assis, debout&#10;&#10;Description générée automatiquement">
            <a:extLst>
              <a:ext uri="{FF2B5EF4-FFF2-40B4-BE49-F238E27FC236}">
                <a16:creationId xmlns:a16="http://schemas.microsoft.com/office/drawing/2014/main" id="{100E21A8-D3F0-47CB-A1D6-7CBC20BE81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0"/>
          <a:stretch/>
        </p:blipFill>
        <p:spPr>
          <a:xfrm>
            <a:off x="5528532" y="4544070"/>
            <a:ext cx="1083213" cy="1601412"/>
          </a:xfrm>
          <a:prstGeom prst="rect">
            <a:avLst/>
          </a:prstGeom>
        </p:spPr>
      </p:pic>
      <p:pic>
        <p:nvPicPr>
          <p:cNvPr id="15" name="Image 14" descr="Une image contenant objet, lumière, assis, debout&#10;&#10;Description générée automatiquement">
            <a:extLst>
              <a:ext uri="{FF2B5EF4-FFF2-40B4-BE49-F238E27FC236}">
                <a16:creationId xmlns:a16="http://schemas.microsoft.com/office/drawing/2014/main" id="{205B2971-3FF1-498B-A57C-167D86EB9F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0"/>
          <a:stretch/>
        </p:blipFill>
        <p:spPr>
          <a:xfrm>
            <a:off x="4445319" y="1801761"/>
            <a:ext cx="1083213" cy="1601412"/>
          </a:xfrm>
          <a:prstGeom prst="rect">
            <a:avLst/>
          </a:prstGeom>
        </p:spPr>
      </p:pic>
      <p:pic>
        <p:nvPicPr>
          <p:cNvPr id="16" name="Image 15" descr="Une image contenant objet, lumière, assis, debout&#10;&#10;Description générée automatiquement">
            <a:extLst>
              <a:ext uri="{FF2B5EF4-FFF2-40B4-BE49-F238E27FC236}">
                <a16:creationId xmlns:a16="http://schemas.microsoft.com/office/drawing/2014/main" id="{44AABF1E-7DE4-4508-820B-82BA44FF97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0"/>
          <a:stretch/>
        </p:blipFill>
        <p:spPr>
          <a:xfrm>
            <a:off x="5528532" y="1801761"/>
            <a:ext cx="1083213" cy="1601412"/>
          </a:xfrm>
          <a:prstGeom prst="rect">
            <a:avLst/>
          </a:prstGeom>
        </p:spPr>
      </p:pic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EFAA9F15-2790-437A-952B-0D4D2E8E605E}"/>
              </a:ext>
            </a:extLst>
          </p:cNvPr>
          <p:cNvSpPr/>
          <p:nvPr/>
        </p:nvSpPr>
        <p:spPr>
          <a:xfrm>
            <a:off x="2204713" y="3773612"/>
            <a:ext cx="1853747" cy="57597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36063E3E-63CF-48DF-82F3-411E33470627}"/>
              </a:ext>
            </a:extLst>
          </p:cNvPr>
          <p:cNvSpPr/>
          <p:nvPr/>
        </p:nvSpPr>
        <p:spPr>
          <a:xfrm>
            <a:off x="2201531" y="5120607"/>
            <a:ext cx="1853747" cy="57597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D70BFED-329A-4717-9053-202BDDDDC928}"/>
              </a:ext>
            </a:extLst>
          </p:cNvPr>
          <p:cNvSpPr txBox="1"/>
          <p:nvPr/>
        </p:nvSpPr>
        <p:spPr>
          <a:xfrm>
            <a:off x="7111926" y="3540431"/>
            <a:ext cx="4013687" cy="954107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</p:spPr>
        <p:txBody>
          <a:bodyPr wrap="square" rtlCol="0">
            <a:spAutoFit/>
          </a:bodyPr>
          <a:lstStyle/>
          <a:p>
            <a:pPr algn="just"/>
            <a:r>
              <a:rPr lang="fr-FR" sz="2800"/>
              <a:t>If </a:t>
            </a:r>
            <a:r>
              <a:rPr lang="fr-FR" sz="2800" err="1"/>
              <a:t>both</a:t>
            </a:r>
            <a:r>
              <a:rPr lang="fr-FR" sz="2800"/>
              <a:t> switches are off, at least one light </a:t>
            </a:r>
            <a:r>
              <a:rPr lang="fr-FR" sz="2800" err="1"/>
              <a:t>is</a:t>
            </a:r>
            <a:r>
              <a:rPr lang="fr-FR" sz="2800"/>
              <a:t> off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A7FF9D1-5421-4A84-8438-1EC1A2155A04}"/>
              </a:ext>
            </a:extLst>
          </p:cNvPr>
          <p:cNvSpPr txBox="1"/>
          <p:nvPr/>
        </p:nvSpPr>
        <p:spPr>
          <a:xfrm>
            <a:off x="7111926" y="4870442"/>
            <a:ext cx="4279549" cy="954107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</p:spPr>
        <p:txBody>
          <a:bodyPr wrap="square" rtlCol="0">
            <a:spAutoFit/>
          </a:bodyPr>
          <a:lstStyle/>
          <a:p>
            <a:pPr algn="just"/>
            <a:r>
              <a:rPr lang="fr-FR" sz="2800"/>
              <a:t>If </a:t>
            </a:r>
            <a:r>
              <a:rPr lang="fr-FR" sz="2800" err="1"/>
              <a:t>exactly</a:t>
            </a:r>
            <a:r>
              <a:rPr lang="fr-FR" sz="2800"/>
              <a:t> one switch </a:t>
            </a:r>
            <a:r>
              <a:rPr lang="fr-FR" sz="2800" err="1"/>
              <a:t>is</a:t>
            </a:r>
            <a:r>
              <a:rPr lang="fr-FR" sz="2800"/>
              <a:t> on, at least one light </a:t>
            </a:r>
            <a:r>
              <a:rPr lang="fr-FR" sz="2800" err="1"/>
              <a:t>is</a:t>
            </a:r>
            <a:r>
              <a:rPr lang="fr-FR" sz="2800"/>
              <a:t> on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C53FB69-CEAC-4E79-86C1-A4EF82CA2CBC}"/>
              </a:ext>
            </a:extLst>
          </p:cNvPr>
          <p:cNvSpPr txBox="1"/>
          <p:nvPr/>
        </p:nvSpPr>
        <p:spPr>
          <a:xfrm>
            <a:off x="7111926" y="2119034"/>
            <a:ext cx="4816288" cy="954107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</p:spPr>
        <p:txBody>
          <a:bodyPr wrap="square" rtlCol="0">
            <a:spAutoFit/>
          </a:bodyPr>
          <a:lstStyle/>
          <a:p>
            <a:pPr algn="just"/>
            <a:r>
              <a:rPr lang="fr-FR" sz="2800" err="1"/>
              <a:t>Both</a:t>
            </a:r>
            <a:r>
              <a:rPr lang="fr-FR" sz="2800"/>
              <a:t> lights </a:t>
            </a:r>
            <a:r>
              <a:rPr lang="fr-FR" sz="2800" err="1"/>
              <a:t>may</a:t>
            </a:r>
            <a:r>
              <a:rPr lang="fr-FR" sz="2800"/>
              <a:t> </a:t>
            </a:r>
            <a:r>
              <a:rPr lang="fr-FR" sz="2800" err="1"/>
              <a:t>be</a:t>
            </a:r>
            <a:r>
              <a:rPr lang="fr-FR" sz="2800"/>
              <a:t> off </a:t>
            </a:r>
            <a:r>
              <a:rPr lang="fr-FR" sz="2800" err="1"/>
              <a:t>even</a:t>
            </a:r>
            <a:r>
              <a:rPr lang="fr-FR" sz="2800"/>
              <a:t> if </a:t>
            </a:r>
            <a:r>
              <a:rPr lang="fr-FR" sz="2800" err="1"/>
              <a:t>both</a:t>
            </a:r>
            <a:r>
              <a:rPr lang="fr-FR" sz="2800"/>
              <a:t> switches are on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B492F38-28B7-43E8-B92D-CCFE8A86873D}"/>
              </a:ext>
            </a:extLst>
          </p:cNvPr>
          <p:cNvGrpSpPr/>
          <p:nvPr/>
        </p:nvGrpSpPr>
        <p:grpSpPr>
          <a:xfrm>
            <a:off x="4363060" y="4588838"/>
            <a:ext cx="2478969" cy="1796377"/>
            <a:chOff x="4170274" y="7036250"/>
            <a:chExt cx="3480801" cy="2639395"/>
          </a:xfrm>
        </p:grpSpPr>
        <p:pic>
          <p:nvPicPr>
            <p:cNvPr id="24" name="Image 23" descr="Une image contenant lumière, photo, assis, orange&#10;&#10;Description générée automatiquement">
              <a:extLst>
                <a:ext uri="{FF2B5EF4-FFF2-40B4-BE49-F238E27FC236}">
                  <a16:creationId xmlns:a16="http://schemas.microsoft.com/office/drawing/2014/main" id="{ECF9FB98-4145-4A4A-B063-B404D6A4B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475" y="7036250"/>
              <a:ext cx="3459600" cy="2586051"/>
            </a:xfrm>
            <a:prstGeom prst="rect">
              <a:avLst/>
            </a:prstGeom>
          </p:spPr>
        </p:pic>
        <p:pic>
          <p:nvPicPr>
            <p:cNvPr id="25" name="Image 24" descr="Une image contenant lumière, photo, assis, orange&#10;&#10;Description générée automatiquement">
              <a:extLst>
                <a:ext uri="{FF2B5EF4-FFF2-40B4-BE49-F238E27FC236}">
                  <a16:creationId xmlns:a16="http://schemas.microsoft.com/office/drawing/2014/main" id="{871F60D2-DA36-4050-93B1-D5F9CEDC958F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70274" y="7090845"/>
              <a:ext cx="3459080" cy="2584800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06C9E3E-77C9-423C-B322-70A3C5E6F530}"/>
              </a:ext>
            </a:extLst>
          </p:cNvPr>
          <p:cNvGrpSpPr/>
          <p:nvPr/>
        </p:nvGrpSpPr>
        <p:grpSpPr>
          <a:xfrm>
            <a:off x="4363061" y="3115192"/>
            <a:ext cx="2388514" cy="1673580"/>
            <a:chOff x="4170274" y="7036250"/>
            <a:chExt cx="3480801" cy="2639395"/>
          </a:xfrm>
        </p:grpSpPr>
        <p:pic>
          <p:nvPicPr>
            <p:cNvPr id="27" name="Image 26" descr="Une image contenant lumière, photo, assis, orange&#10;&#10;Description générée automatiquement">
              <a:extLst>
                <a:ext uri="{FF2B5EF4-FFF2-40B4-BE49-F238E27FC236}">
                  <a16:creationId xmlns:a16="http://schemas.microsoft.com/office/drawing/2014/main" id="{60F96999-4491-4686-9AB7-DD17DAD29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475" y="7036250"/>
              <a:ext cx="3459600" cy="2586051"/>
            </a:xfrm>
            <a:prstGeom prst="rect">
              <a:avLst/>
            </a:prstGeom>
          </p:spPr>
        </p:pic>
        <p:pic>
          <p:nvPicPr>
            <p:cNvPr id="28" name="Image 27" descr="Une image contenant lumière, photo, assis, orange&#10;&#10;Description générée automatiquement">
              <a:extLst>
                <a:ext uri="{FF2B5EF4-FFF2-40B4-BE49-F238E27FC236}">
                  <a16:creationId xmlns:a16="http://schemas.microsoft.com/office/drawing/2014/main" id="{8FD1B309-3FFE-4CFE-9DC6-CD33F0F76505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70274" y="7090845"/>
              <a:ext cx="3459080" cy="2584800"/>
            </a:xfrm>
            <a:prstGeom prst="rect">
              <a:avLst/>
            </a:prstGeom>
          </p:spPr>
        </p:pic>
      </p:grpSp>
      <p:sp>
        <p:nvSpPr>
          <p:cNvPr id="30" name="Titre 1">
            <a:extLst>
              <a:ext uri="{FF2B5EF4-FFF2-40B4-BE49-F238E27FC236}">
                <a16:creationId xmlns:a16="http://schemas.microsoft.com/office/drawing/2014/main" id="{96CB194B-96B9-41C7-BD78-46FC17731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763" y="-307846"/>
            <a:ext cx="9601200" cy="1143000"/>
          </a:xfrm>
        </p:spPr>
        <p:txBody>
          <a:bodyPr/>
          <a:lstStyle/>
          <a:p>
            <a:r>
              <a:rPr lang="fr-FR" sz="3600" dirty="0"/>
              <a:t>Bell </a:t>
            </a:r>
            <a:r>
              <a:rPr lang="fr-FR" sz="3600" dirty="0" err="1"/>
              <a:t>rules</a:t>
            </a:r>
            <a:endParaRPr lang="fr-FR" sz="36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C85F5159-7AC9-4C31-AF3F-403B3D719505}"/>
              </a:ext>
            </a:extLst>
          </p:cNvPr>
          <p:cNvSpPr txBox="1"/>
          <p:nvPr/>
        </p:nvSpPr>
        <p:spPr>
          <a:xfrm>
            <a:off x="8524028" y="240499"/>
            <a:ext cx="759469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 dirty="0" err="1"/>
              <a:t>Symmetric</a:t>
            </a:r>
            <a:endParaRPr lang="fr-FR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Verifiable</a:t>
            </a:r>
            <a:endParaRPr lang="fr-FR" sz="240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4003391-238D-4901-B53A-A0DDE927F3C2}"/>
              </a:ext>
            </a:extLst>
          </p:cNvPr>
          <p:cNvSpPr txBox="1"/>
          <p:nvPr/>
        </p:nvSpPr>
        <p:spPr>
          <a:xfrm>
            <a:off x="1427891" y="1207503"/>
            <a:ext cx="7637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Quantum </a:t>
            </a:r>
            <a:r>
              <a:rPr lang="fr-FR" sz="2400" err="1"/>
              <a:t>mechanics</a:t>
            </a:r>
            <a:r>
              <a:rPr lang="fr-FR" sz="2400"/>
              <a:t> </a:t>
            </a:r>
            <a:r>
              <a:rPr lang="fr-FR" sz="2400" err="1"/>
              <a:t>allow</a:t>
            </a:r>
            <a:r>
              <a:rPr lang="fr-FR" sz="2400"/>
              <a:t> to </a:t>
            </a:r>
            <a:r>
              <a:rPr lang="fr-FR" sz="2400" err="1"/>
              <a:t>construct</a:t>
            </a:r>
            <a:r>
              <a:rPr lang="fr-FR" sz="2400"/>
              <a:t> black boxes s.t.</a:t>
            </a:r>
          </a:p>
        </p:txBody>
      </p:sp>
    </p:spTree>
    <p:extLst>
      <p:ext uri="{BB962C8B-B14F-4D97-AF65-F5344CB8AC3E}">
        <p14:creationId xmlns:p14="http://schemas.microsoft.com/office/powerpoint/2010/main" val="241616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6ADF8C-54F3-4808-A1B4-F3ACECC8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Locality</a:t>
            </a:r>
            <a:r>
              <a:rPr lang="fr-FR"/>
              <a:t> </a:t>
            </a:r>
            <a:r>
              <a:rPr lang="fr-FR" err="1"/>
              <a:t>principle</a:t>
            </a:r>
            <a:r>
              <a:rPr lang="fr-FR"/>
              <a:t> for </a:t>
            </a:r>
            <a:r>
              <a:rPr lang="fr-FR" err="1"/>
              <a:t>Bell’s</a:t>
            </a:r>
            <a:r>
              <a:rPr lang="fr-FR"/>
              <a:t> boxes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45819F20-9168-44AA-9FF0-DB83172589BE}"/>
              </a:ext>
            </a:extLst>
          </p:cNvPr>
          <p:cNvSpPr/>
          <p:nvPr/>
        </p:nvSpPr>
        <p:spPr>
          <a:xfrm>
            <a:off x="2530576" y="2765184"/>
            <a:ext cx="1927274" cy="1723293"/>
          </a:xfrm>
          <a:prstGeom prst="cub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8B434A6-EEA1-4A11-9570-BD7479E78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182" y="3453001"/>
            <a:ext cx="422982" cy="810817"/>
          </a:xfrm>
          <a:prstGeom prst="rect">
            <a:avLst/>
          </a:prstGeom>
        </p:spPr>
      </p:pic>
      <p:pic>
        <p:nvPicPr>
          <p:cNvPr id="6" name="Image 5" descr="Une image contenant objet, assis, sombre, plastique&#10;&#10;Description générée automatiquement">
            <a:extLst>
              <a:ext uri="{FF2B5EF4-FFF2-40B4-BE49-F238E27FC236}">
                <a16:creationId xmlns:a16="http://schemas.microsoft.com/office/drawing/2014/main" id="{95DCBDFF-824D-421C-B402-CFEAB6216E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9099" r="40201" b="4761"/>
          <a:stretch/>
        </p:blipFill>
        <p:spPr>
          <a:xfrm>
            <a:off x="3157429" y="1972915"/>
            <a:ext cx="689470" cy="1136177"/>
          </a:xfrm>
          <a:prstGeom prst="rect">
            <a:avLst/>
          </a:prstGeom>
        </p:spPr>
      </p:pic>
      <p:sp>
        <p:nvSpPr>
          <p:cNvPr id="7" name="Cube 6">
            <a:extLst>
              <a:ext uri="{FF2B5EF4-FFF2-40B4-BE49-F238E27FC236}">
                <a16:creationId xmlns:a16="http://schemas.microsoft.com/office/drawing/2014/main" id="{8FE9D886-6C4E-4A7C-80A7-5DA6C5563282}"/>
              </a:ext>
            </a:extLst>
          </p:cNvPr>
          <p:cNvSpPr/>
          <p:nvPr/>
        </p:nvSpPr>
        <p:spPr>
          <a:xfrm>
            <a:off x="7212999" y="2716642"/>
            <a:ext cx="1927274" cy="1723293"/>
          </a:xfrm>
          <a:prstGeom prst="cub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BF54AD5-BA02-4EEC-9895-9956E2841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605" y="3404459"/>
            <a:ext cx="422982" cy="810817"/>
          </a:xfrm>
          <a:prstGeom prst="rect">
            <a:avLst/>
          </a:prstGeom>
        </p:spPr>
      </p:pic>
      <p:pic>
        <p:nvPicPr>
          <p:cNvPr id="9" name="Image 8" descr="Une image contenant objet, assis, sombre, plastique&#10;&#10;Description générée automatiquement">
            <a:extLst>
              <a:ext uri="{FF2B5EF4-FFF2-40B4-BE49-F238E27FC236}">
                <a16:creationId xmlns:a16="http://schemas.microsoft.com/office/drawing/2014/main" id="{FEE4FA65-CECF-4149-9F04-C81B3C5C6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9099" r="40201" b="4761"/>
          <a:stretch/>
        </p:blipFill>
        <p:spPr>
          <a:xfrm>
            <a:off x="7839852" y="1924373"/>
            <a:ext cx="689470" cy="1136177"/>
          </a:xfrm>
          <a:prstGeom prst="rect">
            <a:avLst/>
          </a:prstGeom>
        </p:spPr>
      </p:pic>
      <p:sp>
        <p:nvSpPr>
          <p:cNvPr id="10" name="Arrow: Left-Right 22">
            <a:extLst>
              <a:ext uri="{FF2B5EF4-FFF2-40B4-BE49-F238E27FC236}">
                <a16:creationId xmlns:a16="http://schemas.microsoft.com/office/drawing/2014/main" id="{6350A022-CEC5-41D2-AC06-B73149FB2D95}"/>
              </a:ext>
            </a:extLst>
          </p:cNvPr>
          <p:cNvSpPr/>
          <p:nvPr/>
        </p:nvSpPr>
        <p:spPr>
          <a:xfrm>
            <a:off x="4725511" y="2961826"/>
            <a:ext cx="2174062" cy="7284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Long distance</a:t>
            </a:r>
          </a:p>
        </p:txBody>
      </p:sp>
      <p:sp>
        <p:nvSpPr>
          <p:cNvPr id="11" name="Espace réservé du contenu 11">
            <a:extLst>
              <a:ext uri="{FF2B5EF4-FFF2-40B4-BE49-F238E27FC236}">
                <a16:creationId xmlns:a16="http://schemas.microsoft.com/office/drawing/2014/main" id="{E9ADA835-C2D4-4234-86AC-8886FCB60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2" y="4751660"/>
            <a:ext cx="9601200" cy="2044485"/>
          </a:xfrm>
          <a:scene3d>
            <a:camera prst="perspectiveRelaxedModerately"/>
            <a:lightRig rig="threePt" dir="t"/>
          </a:scene3d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600" b="1">
                <a:latin typeface="News Gothic MT" panose="020B0604020202020204" pitchFamily="34" charset="0"/>
              </a:rPr>
              <a:t>If </a:t>
            </a:r>
            <a:r>
              <a:rPr lang="fr-FR" sz="3600" b="1" err="1">
                <a:latin typeface="News Gothic MT" panose="020B0604020202020204" pitchFamily="34" charset="0"/>
              </a:rPr>
              <a:t>Bell’s</a:t>
            </a:r>
            <a:r>
              <a:rPr lang="fr-FR" sz="3600" b="1">
                <a:latin typeface="News Gothic MT" panose="020B0604020202020204" pitchFamily="34" charset="0"/>
              </a:rPr>
              <a:t> boxes are far </a:t>
            </a:r>
            <a:r>
              <a:rPr lang="fr-FR" sz="3600" b="1" err="1">
                <a:latin typeface="News Gothic MT" panose="020B0604020202020204" pitchFamily="34" charset="0"/>
              </a:rPr>
              <a:t>enough</a:t>
            </a:r>
            <a:r>
              <a:rPr lang="fr-FR" sz="3600" b="1">
                <a:latin typeface="News Gothic MT" panose="020B0604020202020204" pitchFamily="34" charset="0"/>
              </a:rPr>
              <a:t> </a:t>
            </a:r>
            <a:r>
              <a:rPr lang="fr-FR" sz="3600" b="1" err="1">
                <a:latin typeface="News Gothic MT" panose="020B0604020202020204" pitchFamily="34" charset="0"/>
              </a:rPr>
              <a:t>from</a:t>
            </a:r>
            <a:r>
              <a:rPr lang="fr-FR" sz="3600" b="1">
                <a:latin typeface="News Gothic MT" panose="020B0604020202020204" pitchFamily="34" charset="0"/>
              </a:rPr>
              <a:t> </a:t>
            </a:r>
            <a:r>
              <a:rPr lang="fr-FR" sz="3600" b="1" err="1">
                <a:latin typeface="News Gothic MT" panose="020B0604020202020204" pitchFamily="34" charset="0"/>
              </a:rPr>
              <a:t>each</a:t>
            </a:r>
            <a:r>
              <a:rPr lang="fr-FR" sz="3600" b="1">
                <a:latin typeface="News Gothic MT" panose="020B0604020202020204" pitchFamily="34" charset="0"/>
              </a:rPr>
              <a:t> </a:t>
            </a:r>
            <a:r>
              <a:rPr lang="fr-FR" sz="3600" b="1" err="1">
                <a:latin typeface="News Gothic MT" panose="020B0604020202020204" pitchFamily="34" charset="0"/>
              </a:rPr>
              <a:t>other</a:t>
            </a:r>
            <a:r>
              <a:rPr lang="fr-FR" sz="3600" b="1">
                <a:latin typeface="News Gothic MT" panose="020B0604020202020204" pitchFamily="34" charset="0"/>
              </a:rPr>
              <a:t>, the switch position of a box </a:t>
            </a:r>
            <a:r>
              <a:rPr lang="fr-FR" sz="3600" b="1" err="1">
                <a:latin typeface="News Gothic MT" panose="020B0604020202020204" pitchFamily="34" charset="0"/>
              </a:rPr>
              <a:t>cannot</a:t>
            </a:r>
            <a:r>
              <a:rPr lang="fr-FR" sz="3600" b="1">
                <a:latin typeface="News Gothic MT" panose="020B0604020202020204" pitchFamily="34" charset="0"/>
              </a:rPr>
              <a:t> affect the light state of the </a:t>
            </a:r>
            <a:r>
              <a:rPr lang="fr-FR" sz="3600" b="1" err="1">
                <a:latin typeface="News Gothic MT" panose="020B0604020202020204" pitchFamily="34" charset="0"/>
              </a:rPr>
              <a:t>other</a:t>
            </a:r>
            <a:r>
              <a:rPr lang="fr-FR" sz="3600" b="1">
                <a:latin typeface="News Gothic MT" panose="020B0604020202020204" pitchFamily="34" charset="0"/>
              </a:rPr>
              <a:t> box.</a:t>
            </a:r>
          </a:p>
        </p:txBody>
      </p:sp>
    </p:spTree>
    <p:extLst>
      <p:ext uri="{BB962C8B-B14F-4D97-AF65-F5344CB8AC3E}">
        <p14:creationId xmlns:p14="http://schemas.microsoft.com/office/powerpoint/2010/main" val="7246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e 24">
            <a:extLst>
              <a:ext uri="{FF2B5EF4-FFF2-40B4-BE49-F238E27FC236}">
                <a16:creationId xmlns:a16="http://schemas.microsoft.com/office/drawing/2014/main" id="{9D3C80C9-BB5D-4368-B837-03A506FFBCFF}"/>
              </a:ext>
            </a:extLst>
          </p:cNvPr>
          <p:cNvGrpSpPr/>
          <p:nvPr/>
        </p:nvGrpSpPr>
        <p:grpSpPr>
          <a:xfrm>
            <a:off x="685327" y="577448"/>
            <a:ext cx="4934937" cy="2851552"/>
            <a:chOff x="7577723" y="622803"/>
            <a:chExt cx="4438312" cy="2589588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554B1753-873F-425C-A3E8-A5A61C2D8BFC}"/>
                </a:ext>
              </a:extLst>
            </p:cNvPr>
            <p:cNvGrpSpPr/>
            <p:nvPr/>
          </p:nvGrpSpPr>
          <p:grpSpPr>
            <a:xfrm>
              <a:off x="8242431" y="622803"/>
              <a:ext cx="3773604" cy="2589588"/>
              <a:chOff x="564875" y="2196710"/>
              <a:chExt cx="6509629" cy="4583454"/>
            </a:xfrm>
          </p:grpSpPr>
          <p:sp>
            <p:nvSpPr>
              <p:cNvPr id="31" name="Flèche : droite 30">
                <a:extLst>
                  <a:ext uri="{FF2B5EF4-FFF2-40B4-BE49-F238E27FC236}">
                    <a16:creationId xmlns:a16="http://schemas.microsoft.com/office/drawing/2014/main" id="{2D285271-B4CE-4BA6-A45A-8E4F012C9C40}"/>
                  </a:ext>
                </a:extLst>
              </p:cNvPr>
              <p:cNvSpPr/>
              <p:nvPr/>
            </p:nvSpPr>
            <p:spPr>
              <a:xfrm>
                <a:off x="2437189" y="2703049"/>
                <a:ext cx="1853747" cy="575976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err="1">
                    <a:solidFill>
                      <a:schemeClr val="tx1"/>
                    </a:solidFill>
                  </a:rPr>
                  <a:t>sometimes</a:t>
                </a:r>
                <a:endParaRPr lang="fr-FR" sz="1100">
                  <a:solidFill>
                    <a:schemeClr val="tx1"/>
                  </a:solidFill>
                </a:endParaRPr>
              </a:p>
            </p:txBody>
          </p:sp>
          <p:pic>
            <p:nvPicPr>
              <p:cNvPr id="32" name="Image 31">
                <a:extLst>
                  <a:ext uri="{FF2B5EF4-FFF2-40B4-BE49-F238E27FC236}">
                    <a16:creationId xmlns:a16="http://schemas.microsoft.com/office/drawing/2014/main" id="{7B77C4E3-879C-47B0-AF2E-3DE5892EBD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6227" y="2418164"/>
                <a:ext cx="512713" cy="1010588"/>
              </a:xfrm>
              <a:prstGeom prst="rect">
                <a:avLst/>
              </a:prstGeom>
            </p:spPr>
          </p:pic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F04C46B1-B5BF-44FB-A046-7911D04DB7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70446" y="2417531"/>
                <a:ext cx="512713" cy="1010588"/>
              </a:xfrm>
              <a:prstGeom prst="rect">
                <a:avLst/>
              </a:prstGeom>
            </p:spPr>
          </p:pic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25EA5603-4FFC-4773-A65D-085D78027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197" y="3935887"/>
                <a:ext cx="544065" cy="955621"/>
              </a:xfrm>
              <a:prstGeom prst="rect">
                <a:avLst/>
              </a:prstGeom>
            </p:spPr>
          </p:pic>
          <p:pic>
            <p:nvPicPr>
              <p:cNvPr id="35" name="Image 34">
                <a:extLst>
                  <a:ext uri="{FF2B5EF4-FFF2-40B4-BE49-F238E27FC236}">
                    <a16:creationId xmlns:a16="http://schemas.microsoft.com/office/drawing/2014/main" id="{1CD1F55D-BB3C-4A69-970E-71830098B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8335" y="3935887"/>
                <a:ext cx="544065" cy="955621"/>
              </a:xfrm>
              <a:prstGeom prst="rect">
                <a:avLst/>
              </a:prstGeom>
            </p:spPr>
          </p:pic>
          <p:pic>
            <p:nvPicPr>
              <p:cNvPr id="36" name="Image 35">
                <a:extLst>
                  <a:ext uri="{FF2B5EF4-FFF2-40B4-BE49-F238E27FC236}">
                    <a16:creationId xmlns:a16="http://schemas.microsoft.com/office/drawing/2014/main" id="{5C450BDA-8A50-45C1-A5E5-FB9CBA558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04010" y="5216975"/>
                <a:ext cx="512713" cy="1010588"/>
              </a:xfrm>
              <a:prstGeom prst="rect">
                <a:avLst/>
              </a:prstGeom>
            </p:spPr>
          </p:pic>
          <p:pic>
            <p:nvPicPr>
              <p:cNvPr id="37" name="Image 36">
                <a:extLst>
                  <a:ext uri="{FF2B5EF4-FFF2-40B4-BE49-F238E27FC236}">
                    <a16:creationId xmlns:a16="http://schemas.microsoft.com/office/drawing/2014/main" id="{E10C9B60-1EE9-4EA7-A930-88F4DEC1C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875" y="5244458"/>
                <a:ext cx="544065" cy="955621"/>
              </a:xfrm>
              <a:prstGeom prst="rect">
                <a:avLst/>
              </a:prstGeom>
            </p:spPr>
          </p:pic>
          <p:pic>
            <p:nvPicPr>
              <p:cNvPr id="38" name="Image 37" descr="Une image contenant objet, lumière, assis, debout&#10;&#10;Description générée automatiquement">
                <a:extLst>
                  <a:ext uri="{FF2B5EF4-FFF2-40B4-BE49-F238E27FC236}">
                    <a16:creationId xmlns:a16="http://schemas.microsoft.com/office/drawing/2014/main" id="{4E02A56C-AF76-4288-AD5F-816FD96698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540"/>
              <a:stretch/>
            </p:blipFill>
            <p:spPr>
              <a:xfrm>
                <a:off x="4655930" y="3615563"/>
                <a:ext cx="1083213" cy="1601412"/>
              </a:xfrm>
              <a:prstGeom prst="rect">
                <a:avLst/>
              </a:prstGeom>
            </p:spPr>
          </p:pic>
          <p:pic>
            <p:nvPicPr>
              <p:cNvPr id="39" name="Image 38" descr="Une image contenant objet, lumière, assis, debout&#10;&#10;Description générée automatiquement">
                <a:extLst>
                  <a:ext uri="{FF2B5EF4-FFF2-40B4-BE49-F238E27FC236}">
                    <a16:creationId xmlns:a16="http://schemas.microsoft.com/office/drawing/2014/main" id="{C339443C-6B7C-48B9-9CA4-3CBD69E522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540"/>
              <a:stretch/>
            </p:blipFill>
            <p:spPr>
              <a:xfrm>
                <a:off x="5742591" y="3615563"/>
                <a:ext cx="1083213" cy="1601412"/>
              </a:xfrm>
              <a:prstGeom prst="rect">
                <a:avLst/>
              </a:prstGeom>
            </p:spPr>
          </p:pic>
          <p:pic>
            <p:nvPicPr>
              <p:cNvPr id="40" name="Image 39" descr="Une image contenant objet, lumière, assis, debout&#10;&#10;Description générée automatiquement">
                <a:extLst>
                  <a:ext uri="{FF2B5EF4-FFF2-40B4-BE49-F238E27FC236}">
                    <a16:creationId xmlns:a16="http://schemas.microsoft.com/office/drawing/2014/main" id="{950B86F9-DD75-4D1D-AF8C-84131D26BA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40"/>
              <a:stretch/>
            </p:blipFill>
            <p:spPr>
              <a:xfrm>
                <a:off x="4677794" y="4939019"/>
                <a:ext cx="1083213" cy="1601412"/>
              </a:xfrm>
              <a:prstGeom prst="rect">
                <a:avLst/>
              </a:prstGeom>
            </p:spPr>
          </p:pic>
          <p:pic>
            <p:nvPicPr>
              <p:cNvPr id="41" name="Image 40" descr="Une image contenant objet, lumière, assis, debout&#10;&#10;Description générée automatiquement">
                <a:extLst>
                  <a:ext uri="{FF2B5EF4-FFF2-40B4-BE49-F238E27FC236}">
                    <a16:creationId xmlns:a16="http://schemas.microsoft.com/office/drawing/2014/main" id="{F7DD1107-4403-4A7C-8017-B1D9A91A61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40"/>
              <a:stretch/>
            </p:blipFill>
            <p:spPr>
              <a:xfrm>
                <a:off x="5761007" y="4939019"/>
                <a:ext cx="1083213" cy="1601412"/>
              </a:xfrm>
              <a:prstGeom prst="rect">
                <a:avLst/>
              </a:prstGeom>
            </p:spPr>
          </p:pic>
          <p:pic>
            <p:nvPicPr>
              <p:cNvPr id="42" name="Image 41" descr="Une image contenant objet, lumière, assis, debout&#10;&#10;Description générée automatiquement">
                <a:extLst>
                  <a:ext uri="{FF2B5EF4-FFF2-40B4-BE49-F238E27FC236}">
                    <a16:creationId xmlns:a16="http://schemas.microsoft.com/office/drawing/2014/main" id="{2F2AC7E2-7B87-4F8D-876E-73E29075FA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40"/>
              <a:stretch/>
            </p:blipFill>
            <p:spPr>
              <a:xfrm>
                <a:off x="4677794" y="2196710"/>
                <a:ext cx="1083213" cy="1601412"/>
              </a:xfrm>
              <a:prstGeom prst="rect">
                <a:avLst/>
              </a:prstGeom>
            </p:spPr>
          </p:pic>
          <p:pic>
            <p:nvPicPr>
              <p:cNvPr id="43" name="Image 42" descr="Une image contenant objet, lumière, assis, debout&#10;&#10;Description générée automatiquement">
                <a:extLst>
                  <a:ext uri="{FF2B5EF4-FFF2-40B4-BE49-F238E27FC236}">
                    <a16:creationId xmlns:a16="http://schemas.microsoft.com/office/drawing/2014/main" id="{DA2FD1FD-E441-4088-82BB-CFC38B56E1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540"/>
              <a:stretch/>
            </p:blipFill>
            <p:spPr>
              <a:xfrm>
                <a:off x="5761007" y="2196710"/>
                <a:ext cx="1083213" cy="1601412"/>
              </a:xfrm>
              <a:prstGeom prst="rect">
                <a:avLst/>
              </a:prstGeom>
            </p:spPr>
          </p:pic>
          <p:sp>
            <p:nvSpPr>
              <p:cNvPr id="44" name="Flèche : droite 43">
                <a:extLst>
                  <a:ext uri="{FF2B5EF4-FFF2-40B4-BE49-F238E27FC236}">
                    <a16:creationId xmlns:a16="http://schemas.microsoft.com/office/drawing/2014/main" id="{91907324-04E5-4DFA-BDF5-BD6BCB26CAAA}"/>
                  </a:ext>
                </a:extLst>
              </p:cNvPr>
              <p:cNvSpPr/>
              <p:nvPr/>
            </p:nvSpPr>
            <p:spPr>
              <a:xfrm>
                <a:off x="2437188" y="4168561"/>
                <a:ext cx="1853747" cy="575976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Flèche : droite 44">
                <a:extLst>
                  <a:ext uri="{FF2B5EF4-FFF2-40B4-BE49-F238E27FC236}">
                    <a16:creationId xmlns:a16="http://schemas.microsoft.com/office/drawing/2014/main" id="{67C1DC59-EA5F-47B4-979C-D23E7B0CFEFC}"/>
                  </a:ext>
                </a:extLst>
              </p:cNvPr>
              <p:cNvSpPr/>
              <p:nvPr/>
            </p:nvSpPr>
            <p:spPr>
              <a:xfrm>
                <a:off x="2434006" y="5515556"/>
                <a:ext cx="1853747" cy="575976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" name="Groupe 45">
                <a:extLst>
                  <a:ext uri="{FF2B5EF4-FFF2-40B4-BE49-F238E27FC236}">
                    <a16:creationId xmlns:a16="http://schemas.microsoft.com/office/drawing/2014/main" id="{7DB55E7D-4615-4824-A774-43C6CF7133F7}"/>
                  </a:ext>
                </a:extLst>
              </p:cNvPr>
              <p:cNvGrpSpPr/>
              <p:nvPr/>
            </p:nvGrpSpPr>
            <p:grpSpPr>
              <a:xfrm>
                <a:off x="4595535" y="4983787"/>
                <a:ext cx="2478969" cy="1796377"/>
                <a:chOff x="4170274" y="7036250"/>
                <a:chExt cx="3480801" cy="2639395"/>
              </a:xfrm>
            </p:grpSpPr>
            <p:pic>
              <p:nvPicPr>
                <p:cNvPr id="50" name="Image 49" descr="Une image contenant lumière, photo, assis, orange&#10;&#10;Description générée automatiquement">
                  <a:extLst>
                    <a:ext uri="{FF2B5EF4-FFF2-40B4-BE49-F238E27FC236}">
                      <a16:creationId xmlns:a16="http://schemas.microsoft.com/office/drawing/2014/main" id="{E8B25934-7FEE-4CE3-8707-36EFF23FA4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1475" y="7036250"/>
                  <a:ext cx="3459600" cy="2586051"/>
                </a:xfrm>
                <a:prstGeom prst="rect">
                  <a:avLst/>
                </a:prstGeom>
              </p:spPr>
            </p:pic>
            <p:pic>
              <p:nvPicPr>
                <p:cNvPr id="51" name="Image 50" descr="Une image contenant lumière, photo, assis, orange&#10;&#10;Description générée automatiquement">
                  <a:extLst>
                    <a:ext uri="{FF2B5EF4-FFF2-40B4-BE49-F238E27FC236}">
                      <a16:creationId xmlns:a16="http://schemas.microsoft.com/office/drawing/2014/main" id="{92514646-EC87-4DDF-A17F-27C3CAC3CAA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170274" y="7090845"/>
                  <a:ext cx="3459080" cy="2584800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oupe 46">
                <a:extLst>
                  <a:ext uri="{FF2B5EF4-FFF2-40B4-BE49-F238E27FC236}">
                    <a16:creationId xmlns:a16="http://schemas.microsoft.com/office/drawing/2014/main" id="{6ED4EE84-D078-43DC-985D-E7517D80FEAE}"/>
                  </a:ext>
                </a:extLst>
              </p:cNvPr>
              <p:cNvGrpSpPr/>
              <p:nvPr/>
            </p:nvGrpSpPr>
            <p:grpSpPr>
              <a:xfrm>
                <a:off x="4595536" y="3510141"/>
                <a:ext cx="2388514" cy="1673580"/>
                <a:chOff x="4170274" y="7036250"/>
                <a:chExt cx="3480801" cy="2639395"/>
              </a:xfrm>
            </p:grpSpPr>
            <p:pic>
              <p:nvPicPr>
                <p:cNvPr id="48" name="Image 47" descr="Une image contenant lumière, photo, assis, orange&#10;&#10;Description générée automatiquement">
                  <a:extLst>
                    <a:ext uri="{FF2B5EF4-FFF2-40B4-BE49-F238E27FC236}">
                      <a16:creationId xmlns:a16="http://schemas.microsoft.com/office/drawing/2014/main" id="{D41DDDA0-8928-46B7-ACEC-B29A3D683A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1475" y="7036250"/>
                  <a:ext cx="3459600" cy="2586051"/>
                </a:xfrm>
                <a:prstGeom prst="rect">
                  <a:avLst/>
                </a:prstGeom>
              </p:spPr>
            </p:pic>
            <p:pic>
              <p:nvPicPr>
                <p:cNvPr id="49" name="Image 48" descr="Une image contenant lumière, photo, assis, orange&#10;&#10;Description générée automatiquement">
                  <a:extLst>
                    <a:ext uri="{FF2B5EF4-FFF2-40B4-BE49-F238E27FC236}">
                      <a16:creationId xmlns:a16="http://schemas.microsoft.com/office/drawing/2014/main" id="{C8E18285-F622-430D-82CE-C583E8E00A1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170274" y="7090845"/>
                  <a:ext cx="3459080" cy="2584800"/>
                </a:xfrm>
                <a:prstGeom prst="rect">
                  <a:avLst/>
                </a:prstGeom>
              </p:spPr>
            </p:pic>
          </p:grpSp>
        </p:grp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15F13A9-91EE-4BBA-B70B-FD61209EA94A}"/>
                </a:ext>
              </a:extLst>
            </p:cNvPr>
            <p:cNvSpPr txBox="1"/>
            <p:nvPr/>
          </p:nvSpPr>
          <p:spPr>
            <a:xfrm>
              <a:off x="7577723" y="801333"/>
              <a:ext cx="408285" cy="335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(1)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07CC4304-37F2-42B3-88A4-879C6957D89A}"/>
                </a:ext>
              </a:extLst>
            </p:cNvPr>
            <p:cNvSpPr txBox="1"/>
            <p:nvPr/>
          </p:nvSpPr>
          <p:spPr>
            <a:xfrm>
              <a:off x="7577723" y="1690704"/>
              <a:ext cx="408285" cy="335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(2)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B71EF92-A6AB-44B9-8B31-E44884BE5C0B}"/>
                </a:ext>
              </a:extLst>
            </p:cNvPr>
            <p:cNvSpPr txBox="1"/>
            <p:nvPr/>
          </p:nvSpPr>
          <p:spPr>
            <a:xfrm>
              <a:off x="7577723" y="2453991"/>
              <a:ext cx="408285" cy="335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(3)</a:t>
              </a:r>
            </a:p>
          </p:txBody>
        </p:sp>
      </p:grpSp>
      <p:sp>
        <p:nvSpPr>
          <p:cNvPr id="52" name="ZoneTexte 51">
            <a:extLst>
              <a:ext uri="{FF2B5EF4-FFF2-40B4-BE49-F238E27FC236}">
                <a16:creationId xmlns:a16="http://schemas.microsoft.com/office/drawing/2014/main" id="{D61CF1D8-F57E-498A-94D7-46011D1D7110}"/>
              </a:ext>
            </a:extLst>
          </p:cNvPr>
          <p:cNvSpPr txBox="1"/>
          <p:nvPr/>
        </p:nvSpPr>
        <p:spPr>
          <a:xfrm>
            <a:off x="2836329" y="3303429"/>
            <a:ext cx="6455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/>
              <a:t>+</a:t>
            </a: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886889FF-F8A8-4DC3-87C9-E88213D7B8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38000" contrast="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577"/>
          <a:stretch/>
        </p:blipFill>
        <p:spPr>
          <a:xfrm>
            <a:off x="1222472" y="4656594"/>
            <a:ext cx="4518756" cy="32768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41145963-3E58-42C6-95BB-28C3A89B2B16}"/>
              </a:ext>
            </a:extLst>
          </p:cNvPr>
          <p:cNvSpPr txBox="1"/>
          <p:nvPr/>
        </p:nvSpPr>
        <p:spPr>
          <a:xfrm>
            <a:off x="5951599" y="2778655"/>
            <a:ext cx="645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/>
              <a:t>⇒</a:t>
            </a:r>
            <a:endParaRPr lang="fr-FR" sz="19900" b="1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5921A920-2B8D-4D16-99B3-3623AB92A991}"/>
              </a:ext>
            </a:extLst>
          </p:cNvPr>
          <p:cNvSpPr txBox="1"/>
          <p:nvPr/>
        </p:nvSpPr>
        <p:spPr>
          <a:xfrm>
            <a:off x="8203324" y="2901765"/>
            <a:ext cx="2941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Contradiction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52EBE949-2F38-439E-8907-4B7D6E362756}"/>
              </a:ext>
            </a:extLst>
          </p:cNvPr>
          <p:cNvSpPr txBox="1"/>
          <p:nvPr/>
        </p:nvSpPr>
        <p:spPr>
          <a:xfrm>
            <a:off x="4759543" y="6012256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/>
              <a:t>Proof</a:t>
            </a:r>
            <a:r>
              <a:rPr lang="fr-FR" sz="2400"/>
              <a:t>: </a:t>
            </a:r>
            <a:r>
              <a:rPr lang="fr-FR" sz="2400" err="1"/>
              <a:t>next</a:t>
            </a:r>
            <a:r>
              <a:rPr lang="fr-FR" sz="2400"/>
              <a:t> slides</a:t>
            </a:r>
          </a:p>
        </p:txBody>
      </p:sp>
      <p:sp>
        <p:nvSpPr>
          <p:cNvPr id="69" name="Bulle narrative : rectangle à coins arrondis 68">
            <a:extLst>
              <a:ext uri="{FF2B5EF4-FFF2-40B4-BE49-F238E27FC236}">
                <a16:creationId xmlns:a16="http://schemas.microsoft.com/office/drawing/2014/main" id="{3E9FD706-F748-4D8E-AC76-70907E0A679A}"/>
              </a:ext>
            </a:extLst>
          </p:cNvPr>
          <p:cNvSpPr/>
          <p:nvPr/>
        </p:nvSpPr>
        <p:spPr>
          <a:xfrm>
            <a:off x="12373229" y="3970488"/>
            <a:ext cx="5351361" cy="2203449"/>
          </a:xfrm>
          <a:prstGeom prst="wedgeRoundRectCallout">
            <a:avLst>
              <a:gd name="adj1" fmla="val 24709"/>
              <a:gd name="adj2" fmla="val -5979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3129840-1CBC-4C36-B625-B84E8D570F61}"/>
              </a:ext>
            </a:extLst>
          </p:cNvPr>
          <p:cNvSpPr txBox="1"/>
          <p:nvPr/>
        </p:nvSpPr>
        <p:spPr>
          <a:xfrm>
            <a:off x="12638585" y="4147016"/>
            <a:ext cx="51735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For </a:t>
            </a:r>
            <a:r>
              <a:rPr lang="fr-FR" err="1"/>
              <a:t>each</a:t>
            </a:r>
            <a:r>
              <a:rPr lang="fr-FR"/>
              <a:t> round                         ,</a:t>
            </a:r>
          </a:p>
          <a:p>
            <a:endParaRPr lang="fr-FR"/>
          </a:p>
          <a:p>
            <a:r>
              <a:rPr lang="fr-FR"/>
              <a:t>if </a:t>
            </a:r>
            <a:r>
              <a:rPr lang="fr-FR" err="1"/>
              <a:t>instead</a:t>
            </a:r>
            <a:r>
              <a:rPr lang="fr-FR"/>
              <a:t> the switches </a:t>
            </a:r>
            <a:r>
              <a:rPr lang="fr-FR" err="1"/>
              <a:t>were</a:t>
            </a:r>
            <a:r>
              <a:rPr lang="fr-FR"/>
              <a:t> off,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would</a:t>
            </a:r>
            <a:r>
              <a:rPr lang="fr-FR"/>
              <a:t> have </a:t>
            </a:r>
          </a:p>
          <a:p>
            <a:endParaRPr lang="fr-FR"/>
          </a:p>
          <a:p>
            <a:r>
              <a:rPr lang="fr-FR" err="1"/>
              <a:t>got</a:t>
            </a:r>
            <a:r>
              <a:rPr lang="fr-FR"/>
              <a:t> a round                                          , </a:t>
            </a:r>
            <a:r>
              <a:rPr lang="fr-FR" err="1"/>
              <a:t>thus</a:t>
            </a:r>
            <a:endParaRPr lang="fr-FR"/>
          </a:p>
          <a:p>
            <a:endParaRPr lang="fr-FR"/>
          </a:p>
          <a:p>
            <a:r>
              <a:rPr lang="fr-FR" err="1"/>
              <a:t>contradicting</a:t>
            </a:r>
            <a:r>
              <a:rPr lang="fr-FR"/>
              <a:t> </a:t>
            </a:r>
            <a:r>
              <a:rPr lang="fr-FR" err="1"/>
              <a:t>rule</a:t>
            </a:r>
            <a:r>
              <a:rPr lang="fr-FR" b="1"/>
              <a:t> (2)</a:t>
            </a:r>
          </a:p>
        </p:txBody>
      </p:sp>
      <p:pic>
        <p:nvPicPr>
          <p:cNvPr id="72" name="Image 71">
            <a:extLst>
              <a:ext uri="{FF2B5EF4-FFF2-40B4-BE49-F238E27FC236}">
                <a16:creationId xmlns:a16="http://schemas.microsoft.com/office/drawing/2014/main" id="{565741D8-7049-49C8-99C6-A47F4F6B0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2535" y="4049553"/>
            <a:ext cx="330475" cy="628728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B14E60CF-46C1-4629-8D6F-EA305BFA2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1566" y="4049160"/>
            <a:ext cx="330475" cy="628728"/>
          </a:xfrm>
          <a:prstGeom prst="rect">
            <a:avLst/>
          </a:prstGeom>
        </p:spPr>
      </p:pic>
      <p:pic>
        <p:nvPicPr>
          <p:cNvPr id="74" name="Image 73" descr="Une image contenant objet, lumière, assis, debout&#10;&#10;Description générée automatiquement">
            <a:extLst>
              <a:ext uri="{FF2B5EF4-FFF2-40B4-BE49-F238E27FC236}">
                <a16:creationId xmlns:a16="http://schemas.microsoft.com/office/drawing/2014/main" id="{72EE8F14-0CCD-41E4-AA67-E7CF64E37A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0"/>
          <a:stretch/>
        </p:blipFill>
        <p:spPr>
          <a:xfrm>
            <a:off x="15353145" y="3851717"/>
            <a:ext cx="698197" cy="996303"/>
          </a:xfrm>
          <a:prstGeom prst="rect">
            <a:avLst/>
          </a:prstGeom>
        </p:spPr>
      </p:pic>
      <p:pic>
        <p:nvPicPr>
          <p:cNvPr id="75" name="Image 74" descr="Une image contenant objet, lumière, assis, debout&#10;&#10;Description générée automatiquement">
            <a:extLst>
              <a:ext uri="{FF2B5EF4-FFF2-40B4-BE49-F238E27FC236}">
                <a16:creationId xmlns:a16="http://schemas.microsoft.com/office/drawing/2014/main" id="{E6CAD0A1-586D-40AC-A6A4-9E7B5C59B0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0"/>
          <a:stretch/>
        </p:blipFill>
        <p:spPr>
          <a:xfrm>
            <a:off x="15983584" y="3791316"/>
            <a:ext cx="698197" cy="1070359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E155B229-1A66-464E-81C4-91C25E8E2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5488" y="5077416"/>
            <a:ext cx="350683" cy="594530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1567684C-4177-49A3-98EE-62EE08303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6069" y="5077416"/>
            <a:ext cx="350683" cy="594530"/>
          </a:xfrm>
          <a:prstGeom prst="rect">
            <a:avLst/>
          </a:prstGeom>
        </p:spPr>
      </p:pic>
      <p:pic>
        <p:nvPicPr>
          <p:cNvPr id="78" name="Image 77" descr="Une image contenant objet, lumière, assis, debout&#10;&#10;Description générée automatiquement">
            <a:extLst>
              <a:ext uri="{FF2B5EF4-FFF2-40B4-BE49-F238E27FC236}">
                <a16:creationId xmlns:a16="http://schemas.microsoft.com/office/drawing/2014/main" id="{04AAB3B4-3E5D-48BF-B4D1-2C275CB06B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40"/>
          <a:stretch/>
        </p:blipFill>
        <p:spPr>
          <a:xfrm>
            <a:off x="15053713" y="4911705"/>
            <a:ext cx="626324" cy="925952"/>
          </a:xfrm>
          <a:prstGeom prst="rect">
            <a:avLst/>
          </a:prstGeom>
        </p:spPr>
      </p:pic>
      <p:pic>
        <p:nvPicPr>
          <p:cNvPr id="79" name="Image 78" descr="Une image contenant objet, lumière, assis, debout&#10;&#10;Description générée automatiquement">
            <a:extLst>
              <a:ext uri="{FF2B5EF4-FFF2-40B4-BE49-F238E27FC236}">
                <a16:creationId xmlns:a16="http://schemas.microsoft.com/office/drawing/2014/main" id="{A09DA803-FBE5-48CF-B653-9F85E61A8D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40"/>
          <a:stretch/>
        </p:blipFill>
        <p:spPr>
          <a:xfrm>
            <a:off x="15596926" y="4911705"/>
            <a:ext cx="626324" cy="92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9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atercolor_16x9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5848</TotalTime>
  <Words>2052</Words>
  <Application>Microsoft Office PowerPoint</Application>
  <PresentationFormat>Custom</PresentationFormat>
  <Paragraphs>373</Paragraphs>
  <Slides>45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Watercolor_16x9</vt:lpstr>
      <vt:lpstr>Quantum oddities: The revenge</vt:lpstr>
      <vt:lpstr>PowerPoint Presentation</vt:lpstr>
      <vt:lpstr>I. Bell’s theorem</vt:lpstr>
      <vt:lpstr>A long time ago in a galaxy far, far away...</vt:lpstr>
      <vt:lpstr>PowerPoint Presentation</vt:lpstr>
      <vt:lpstr>PowerPoint Presentation</vt:lpstr>
      <vt:lpstr>Bell rules</vt:lpstr>
      <vt:lpstr>Locality principle for Bell’s boxes</vt:lpstr>
      <vt:lpstr>PowerPoint Presentation</vt:lpstr>
      <vt:lpstr>Overview of the proof</vt:lpstr>
      <vt:lpstr>Alternative 1</vt:lpstr>
      <vt:lpstr>Alternative 1</vt:lpstr>
      <vt:lpstr>Alternative 1</vt:lpstr>
      <vt:lpstr>Alternative 2</vt:lpstr>
      <vt:lpstr>PowerPoint Presentation</vt:lpstr>
      <vt:lpstr>PowerPoint Presentation</vt:lpstr>
      <vt:lpstr>PowerPoint Presentation</vt:lpstr>
      <vt:lpstr>PowerPoint Presentation</vt:lpstr>
      <vt:lpstr>Conclusion </vt:lpstr>
      <vt:lpstr>And since I have some time left...</vt:lpstr>
      <vt:lpstr>Quantum course of events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Schrödinger cat gedankenexperiment (1935)</vt:lpstr>
      <vt:lpstr>Wigner’s friend gedankenexperiment</vt:lpstr>
      <vt:lpstr>Intersubjectivity?</vt:lpstr>
      <vt:lpstr>What is a measurement?</vt:lpstr>
      <vt:lpstr>Some popular solutions to the measurement problem</vt:lpstr>
      <vt:lpstr>Copenhagen school</vt:lpstr>
      <vt:lpstr>Spontaneous wave function collapse at large scale?</vt:lpstr>
      <vt:lpstr>How big can an object be before the collapse?</vt:lpstr>
      <vt:lpstr>Many-world interpretation</vt:lpstr>
      <vt:lpstr>PowerPoint Presentation</vt:lpstr>
      <vt:lpstr>My concerns with the many-world interpretation</vt:lpstr>
      <vt:lpstr>Bohmian mechanics</vt:lpstr>
      <vt:lpstr>Features of Bohmian mechanics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yolo</dc:creator>
  <cp:lastModifiedBy>Ambroise Lafont</cp:lastModifiedBy>
  <cp:revision>56</cp:revision>
  <dcterms:created xsi:type="dcterms:W3CDTF">2020-08-18T01:34:57Z</dcterms:created>
  <dcterms:modified xsi:type="dcterms:W3CDTF">2020-11-10T02:10:41Z</dcterms:modified>
</cp:coreProperties>
</file>